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9"/>
  </p:notesMasterIdLst>
  <p:sldIdLst>
    <p:sldId id="376" r:id="rId2"/>
    <p:sldId id="365" r:id="rId3"/>
    <p:sldId id="302" r:id="rId4"/>
    <p:sldId id="384" r:id="rId5"/>
    <p:sldId id="383" r:id="rId6"/>
    <p:sldId id="377" r:id="rId7"/>
    <p:sldId id="385" r:id="rId8"/>
    <p:sldId id="367" r:id="rId9"/>
    <p:sldId id="378" r:id="rId10"/>
    <p:sldId id="386" r:id="rId11"/>
    <p:sldId id="368" r:id="rId12"/>
    <p:sldId id="379" r:id="rId13"/>
    <p:sldId id="387" r:id="rId14"/>
    <p:sldId id="369" r:id="rId15"/>
    <p:sldId id="380" r:id="rId16"/>
    <p:sldId id="388" r:id="rId17"/>
    <p:sldId id="370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6" userDrawn="1">
          <p15:clr>
            <a:srgbClr val="A4A3A4"/>
          </p15:clr>
        </p15:guide>
        <p15:guide id="2" pos="269" userDrawn="1">
          <p15:clr>
            <a:srgbClr val="A4A3A4"/>
          </p15:clr>
        </p15:guide>
        <p15:guide id="4" orient="horz" pos="2760" userDrawn="1">
          <p15:clr>
            <a:srgbClr val="A4A3A4"/>
          </p15:clr>
        </p15:guide>
        <p15:guide id="5" pos="7411" userDrawn="1">
          <p15:clr>
            <a:srgbClr val="A4A3A4"/>
          </p15:clr>
        </p15:guide>
        <p15:guide id="6" pos="4632" userDrawn="1">
          <p15:clr>
            <a:srgbClr val="A4A3A4"/>
          </p15:clr>
        </p15:guide>
        <p15:guide id="7" pos="5988" userDrawn="1">
          <p15:clr>
            <a:srgbClr val="A4A3A4"/>
          </p15:clr>
        </p15:guide>
        <p15:guide id="9" pos="6546" userDrawn="1">
          <p15:clr>
            <a:srgbClr val="A4A3A4"/>
          </p15:clr>
        </p15:guide>
        <p15:guide id="10" orient="horz" pos="3264" userDrawn="1">
          <p15:clr>
            <a:srgbClr val="A4A3A4"/>
          </p15:clr>
        </p15:guide>
        <p15:guide id="11" orient="horz" pos="1728" userDrawn="1">
          <p15:clr>
            <a:srgbClr val="A4A3A4"/>
          </p15:clr>
        </p15:guide>
        <p15:guide id="13" orient="horz" pos="2347" userDrawn="1">
          <p15:clr>
            <a:srgbClr val="A4A3A4"/>
          </p15:clr>
        </p15:guide>
        <p15:guide id="14" orient="horz" pos="1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800"/>
    <a:srgbClr val="9B9B9B"/>
    <a:srgbClr val="5A5A5A"/>
    <a:srgbClr val="636669"/>
    <a:srgbClr val="FF6600"/>
    <a:srgbClr val="DDDDDD"/>
    <a:srgbClr val="BFBFBF"/>
    <a:srgbClr val="A1C0E0"/>
    <a:srgbClr val="B1CBE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67" autoAdjust="0"/>
    <p:restoredTop sz="93557" autoAdjust="0"/>
  </p:normalViewPr>
  <p:slideViewPr>
    <p:cSldViewPr snapToGrid="0">
      <p:cViewPr varScale="1">
        <p:scale>
          <a:sx n="114" d="100"/>
          <a:sy n="114" d="100"/>
        </p:scale>
        <p:origin x="126" y="102"/>
      </p:cViewPr>
      <p:guideLst>
        <p:guide orient="horz" pos="696"/>
        <p:guide pos="269"/>
        <p:guide orient="horz" pos="2760"/>
        <p:guide pos="7411"/>
        <p:guide pos="4632"/>
        <p:guide pos="5988"/>
        <p:guide pos="6546"/>
        <p:guide orient="horz" pos="3264"/>
        <p:guide orient="horz" pos="1728"/>
        <p:guide orient="horz" pos="2347"/>
        <p:guide orient="horz" pos="1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230575295612E-2"/>
          <c:y val="0.18005769684075076"/>
          <c:w val="0.94527363184079605"/>
          <c:h val="0.616458196243894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39191</c:v>
                </c:pt>
                <c:pt idx="1">
                  <c:v>39235</c:v>
                </c:pt>
                <c:pt idx="2">
                  <c:v>48503</c:v>
                </c:pt>
                <c:pt idx="3">
                  <c:v>39138</c:v>
                </c:pt>
                <c:pt idx="4">
                  <c:v>38565</c:v>
                </c:pt>
                <c:pt idx="5">
                  <c:v>48009</c:v>
                </c:pt>
                <c:pt idx="6">
                  <c:v>38195</c:v>
                </c:pt>
                <c:pt idx="7">
                  <c:v>39224</c:v>
                </c:pt>
                <c:pt idx="8">
                  <c:v>48983</c:v>
                </c:pt>
                <c:pt idx="9">
                  <c:v>37983</c:v>
                </c:pt>
                <c:pt idx="10">
                  <c:v>39250</c:v>
                </c:pt>
                <c:pt idx="11">
                  <c:v>46304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9D1-423A-AE65-4139944E73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38996</c:v>
                </c:pt>
                <c:pt idx="1">
                  <c:v>38731</c:v>
                </c:pt>
                <c:pt idx="2">
                  <c:v>48559</c:v>
                </c:pt>
                <c:pt idx="3">
                  <c:v>39476</c:v>
                </c:pt>
                <c:pt idx="4">
                  <c:v>38503</c:v>
                </c:pt>
                <c:pt idx="5">
                  <c:v>48934</c:v>
                </c:pt>
                <c:pt idx="6">
                  <c:v>38239</c:v>
                </c:pt>
                <c:pt idx="7">
                  <c:v>39170</c:v>
                </c:pt>
                <c:pt idx="8">
                  <c:v>48751</c:v>
                </c:pt>
                <c:pt idx="9">
                  <c:v>38655</c:v>
                </c:pt>
                <c:pt idx="10">
                  <c:v>39330</c:v>
                </c:pt>
                <c:pt idx="11">
                  <c:v>48452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9D1-423A-AE65-4139944E7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8710976"/>
        <c:axId val="1198708352"/>
      </c:line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tickMarkSkip val="2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8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18407960199E-2"/>
          <c:y val="6.3072085149842194E-2"/>
          <c:w val="0.94527363184079605"/>
          <c:h val="0.73044417686580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solidFill>
              <a:srgbClr val="2288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288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3C-4EB4-BF36-93637168AFC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8742</c:v>
                </c:pt>
                <c:pt idx="1">
                  <c:v>8471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3C-4EB4-BF36-93637168AF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3C-4EB4-BF36-93637168AFC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3C-4EB4-BF36-93637168AFC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8263</c:v>
                </c:pt>
                <c:pt idx="1">
                  <c:v>7946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3C-4EB4-BF36-93637168AF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2"/>
        <c:overlap val="-15"/>
        <c:axId val="1198710976"/>
        <c:axId val="1198708352"/>
      </c:bar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18407960199E-2"/>
          <c:y val="6.3072085149842194E-2"/>
          <c:w val="0.94527363184079605"/>
          <c:h val="0.73044417686580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288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EC-470E-9EC8-33D2B3D4A045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204632</c:v>
                </c:pt>
                <c:pt idx="1">
                  <c:v>194875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EC-470E-9EC8-33D2B3D4A0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DEC-470E-9EC8-33D2B3D4A04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DEC-470E-9EC8-33D2B3D4A0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204265</c:v>
                </c:pt>
                <c:pt idx="1">
                  <c:v>194502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EC-470E-9EC8-33D2B3D4A0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2"/>
        <c:overlap val="-15"/>
        <c:axId val="1198710976"/>
        <c:axId val="1198708352"/>
      </c:bar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230575295612E-2"/>
          <c:y val="0.18005769684075076"/>
          <c:w val="0.94527363184079605"/>
          <c:h val="0.616458196243894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2018</c:v>
                </c:pt>
                <c:pt idx="1">
                  <c:v>1849</c:v>
                </c:pt>
                <c:pt idx="2">
                  <c:v>2115</c:v>
                </c:pt>
                <c:pt idx="3">
                  <c:v>1783</c:v>
                </c:pt>
                <c:pt idx="4">
                  <c:v>1631</c:v>
                </c:pt>
                <c:pt idx="5">
                  <c:v>2320</c:v>
                </c:pt>
                <c:pt idx="6">
                  <c:v>1898</c:v>
                </c:pt>
                <c:pt idx="7">
                  <c:v>1720</c:v>
                </c:pt>
                <c:pt idx="8">
                  <c:v>2237</c:v>
                </c:pt>
                <c:pt idx="9">
                  <c:v>1772</c:v>
                </c:pt>
                <c:pt idx="10">
                  <c:v>1743</c:v>
                </c:pt>
                <c:pt idx="11">
                  <c:v>2322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39B-4972-A2C1-B8D91802E1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1681</c:v>
                </c:pt>
                <c:pt idx="1">
                  <c:v>1956</c:v>
                </c:pt>
                <c:pt idx="2">
                  <c:v>2305</c:v>
                </c:pt>
                <c:pt idx="3">
                  <c:v>1990</c:v>
                </c:pt>
                <c:pt idx="4">
                  <c:v>1696</c:v>
                </c:pt>
                <c:pt idx="5">
                  <c:v>1958</c:v>
                </c:pt>
                <c:pt idx="6">
                  <c:v>1851</c:v>
                </c:pt>
                <c:pt idx="7">
                  <c:v>1625</c:v>
                </c:pt>
                <c:pt idx="8">
                  <c:v>2242</c:v>
                </c:pt>
                <c:pt idx="9">
                  <c:v>1897</c:v>
                </c:pt>
                <c:pt idx="10">
                  <c:v>2032</c:v>
                </c:pt>
                <c:pt idx="11">
                  <c:v>2307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39B-4972-A2C1-B8D91802E1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8710976"/>
        <c:axId val="1198708352"/>
      </c:line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tickMarkSkip val="2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8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18407960199E-2"/>
          <c:y val="6.3072085149842194E-2"/>
          <c:w val="0.94527363184079605"/>
          <c:h val="0.73044417686580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288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69-4E5B-92E3-5BDA00950A79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9396</c:v>
                </c:pt>
                <c:pt idx="1">
                  <c:v>8967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69-4E5B-92E3-5BDA00950A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69-4E5B-92E3-5BDA00950A7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F69-4E5B-92E3-5BDA00950A79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9628</c:v>
                </c:pt>
                <c:pt idx="1">
                  <c:v>9261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69-4E5B-92E3-5BDA00950A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2"/>
        <c:overlap val="-15"/>
        <c:axId val="1198710976"/>
        <c:axId val="1198708352"/>
      </c:bar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230575295612E-2"/>
          <c:y val="0.18005769684075076"/>
          <c:w val="0.94527363184079605"/>
          <c:h val="0.616458196243894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9956</c:v>
                </c:pt>
                <c:pt idx="1">
                  <c:v>10103</c:v>
                </c:pt>
                <c:pt idx="2">
                  <c:v>12780</c:v>
                </c:pt>
                <c:pt idx="3">
                  <c:v>10067</c:v>
                </c:pt>
                <c:pt idx="4">
                  <c:v>10426</c:v>
                </c:pt>
                <c:pt idx="5">
                  <c:v>12893</c:v>
                </c:pt>
                <c:pt idx="6">
                  <c:v>9952</c:v>
                </c:pt>
                <c:pt idx="7">
                  <c:v>10784</c:v>
                </c:pt>
                <c:pt idx="8">
                  <c:v>12427</c:v>
                </c:pt>
                <c:pt idx="9">
                  <c:v>10193</c:v>
                </c:pt>
                <c:pt idx="10">
                  <c:v>9849</c:v>
                </c:pt>
                <c:pt idx="11">
                  <c:v>11952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9DE-49AF-AC2E-5E4FF95BB2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10172</c:v>
                </c:pt>
                <c:pt idx="1">
                  <c:v>10198</c:v>
                </c:pt>
                <c:pt idx="2">
                  <c:v>12599</c:v>
                </c:pt>
                <c:pt idx="3">
                  <c:v>10307</c:v>
                </c:pt>
                <c:pt idx="4">
                  <c:v>10214</c:v>
                </c:pt>
                <c:pt idx="5">
                  <c:v>13000</c:v>
                </c:pt>
                <c:pt idx="6">
                  <c:v>9757</c:v>
                </c:pt>
                <c:pt idx="7">
                  <c:v>10435</c:v>
                </c:pt>
                <c:pt idx="8">
                  <c:v>12638</c:v>
                </c:pt>
                <c:pt idx="9">
                  <c:v>9685</c:v>
                </c:pt>
                <c:pt idx="10">
                  <c:v>10336</c:v>
                </c:pt>
                <c:pt idx="11">
                  <c:v>12593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9DE-49AF-AC2E-5E4FF95BB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8710976"/>
        <c:axId val="1198708352"/>
      </c:line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tickMarkSkip val="2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8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18407960199E-2"/>
          <c:y val="6.3072085149842194E-2"/>
          <c:w val="0.94527363184079605"/>
          <c:h val="0.73044417686580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288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90-4DBD-983C-F508CA2F999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53332</c:v>
                </c:pt>
                <c:pt idx="1">
                  <c:v>50562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90-4DBD-983C-F508CA2F9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90-4DBD-983C-F508CA2F999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90-4DBD-983C-F508CA2F999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53490</c:v>
                </c:pt>
                <c:pt idx="1">
                  <c:v>51304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90-4DBD-983C-F508CA2F9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2"/>
        <c:overlap val="-15"/>
        <c:axId val="1198710976"/>
        <c:axId val="1198708352"/>
      </c:bar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230575295612E-2"/>
          <c:y val="0.18005769684075076"/>
          <c:w val="0.94527363184079605"/>
          <c:h val="0.616458196243894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25307</c:v>
                </c:pt>
                <c:pt idx="1">
                  <c:v>25354</c:v>
                </c:pt>
                <c:pt idx="2">
                  <c:v>31410</c:v>
                </c:pt>
                <c:pt idx="3">
                  <c:v>25338</c:v>
                </c:pt>
                <c:pt idx="4">
                  <c:v>24637</c:v>
                </c:pt>
                <c:pt idx="5">
                  <c:v>30545</c:v>
                </c:pt>
                <c:pt idx="6">
                  <c:v>24821</c:v>
                </c:pt>
                <c:pt idx="7">
                  <c:v>24949</c:v>
                </c:pt>
                <c:pt idx="8">
                  <c:v>31651</c:v>
                </c:pt>
                <c:pt idx="9">
                  <c:v>24511</c:v>
                </c:pt>
                <c:pt idx="10">
                  <c:v>25625</c:v>
                </c:pt>
                <c:pt idx="11">
                  <c:v>30122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E300-46D3-9968-E4E66BFEE6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25295</c:v>
                </c:pt>
                <c:pt idx="1">
                  <c:v>24882</c:v>
                </c:pt>
                <c:pt idx="2">
                  <c:v>31244</c:v>
                </c:pt>
                <c:pt idx="3">
                  <c:v>25450</c:v>
                </c:pt>
                <c:pt idx="4">
                  <c:v>24875</c:v>
                </c:pt>
                <c:pt idx="5">
                  <c:v>31816</c:v>
                </c:pt>
                <c:pt idx="6">
                  <c:v>24764</c:v>
                </c:pt>
                <c:pt idx="7">
                  <c:v>25475</c:v>
                </c:pt>
                <c:pt idx="8">
                  <c:v>31459</c:v>
                </c:pt>
                <c:pt idx="9">
                  <c:v>25419</c:v>
                </c:pt>
                <c:pt idx="10">
                  <c:v>25341</c:v>
                </c:pt>
                <c:pt idx="11">
                  <c:v>31213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300-46D3-9968-E4E66BFEE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8710976"/>
        <c:axId val="1198708352"/>
      </c:lineChart>
      <c:catAx>
        <c:axId val="1198710976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tickMarkSkip val="2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8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18407960199E-2"/>
          <c:y val="6.3072085149842194E-2"/>
          <c:w val="0.94527363184079605"/>
          <c:h val="0.73044417686580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solidFill>
              <a:srgbClr val="2288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288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9E-412E-A8D5-3AACC0AB1D5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132046</c:v>
                </c:pt>
                <c:pt idx="1">
                  <c:v>126004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9E-412E-A8D5-3AACC0AB1D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9E-412E-A8D5-3AACC0AB1D5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C9E-412E-A8D5-3AACC0AB1D5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Jan'20 - May'20</c:v>
                </c:pt>
                <c:pt idx="1">
                  <c:v>Jan'21 - May'21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131746</c:v>
                </c:pt>
                <c:pt idx="1">
                  <c:v>125081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9E-412E-A8D5-3AACC0AB1D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92"/>
        <c:overlap val="-15"/>
        <c:axId val="1198710976"/>
        <c:axId val="1198708352"/>
      </c:bar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3230575295612E-2"/>
          <c:y val="0.18005769684075076"/>
          <c:w val="0.94527363184079605"/>
          <c:h val="0.616458196243894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Leads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1724</c:v>
                </c:pt>
                <c:pt idx="1">
                  <c:v>1702</c:v>
                </c:pt>
                <c:pt idx="2">
                  <c:v>1937</c:v>
                </c:pt>
                <c:pt idx="3">
                  <c:v>1733</c:v>
                </c:pt>
                <c:pt idx="4">
                  <c:v>1646</c:v>
                </c:pt>
                <c:pt idx="5">
                  <c:v>1982</c:v>
                </c:pt>
                <c:pt idx="6">
                  <c:v>1313</c:v>
                </c:pt>
                <c:pt idx="7">
                  <c:v>1590</c:v>
                </c:pt>
                <c:pt idx="8">
                  <c:v>2396</c:v>
                </c:pt>
                <c:pt idx="9">
                  <c:v>1360</c:v>
                </c:pt>
                <c:pt idx="10">
                  <c:v>1833</c:v>
                </c:pt>
                <c:pt idx="11">
                  <c:v>1658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9A37-4A69-B91A-601CFDE024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Approvals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1699</c:v>
                </c:pt>
                <c:pt idx="1">
                  <c:v>1498</c:v>
                </c:pt>
                <c:pt idx="2">
                  <c:v>2099</c:v>
                </c:pt>
                <c:pt idx="3">
                  <c:v>1499</c:v>
                </c:pt>
                <c:pt idx="4">
                  <c:v>1468</c:v>
                </c:pt>
                <c:pt idx="5">
                  <c:v>1943</c:v>
                </c:pt>
                <c:pt idx="6">
                  <c:v>1653</c:v>
                </c:pt>
                <c:pt idx="7">
                  <c:v>1428</c:v>
                </c:pt>
                <c:pt idx="8">
                  <c:v>2136</c:v>
                </c:pt>
                <c:pt idx="9">
                  <c:v>1500</c:v>
                </c:pt>
                <c:pt idx="10">
                  <c:v>1490</c:v>
                </c:pt>
                <c:pt idx="11">
                  <c:v>2025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A37-4A69-B91A-601CFDE02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8710976"/>
        <c:axId val="1198708352"/>
      </c:lineChart>
      <c:catAx>
        <c:axId val="11987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08352"/>
        <c:crosses val="autoZero"/>
        <c:auto val="1"/>
        <c:lblAlgn val="ctr"/>
        <c:lblOffset val="100"/>
        <c:tickMarkSkip val="2"/>
        <c:noMultiLvlLbl val="0"/>
      </c:catAx>
      <c:valAx>
        <c:axId val="119870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8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87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89601-8714-411B-9722-5FCEA20F5483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E7C9B-2316-4E05-B19E-EEE511DE49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0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spcBef>
                <a:spcPts val="1600"/>
              </a:spcBef>
              <a:buClr>
                <a:srgbClr val="0072CE"/>
              </a:buClr>
              <a:buSzPct val="130000"/>
              <a:buFont typeface="Arial" panose="020B0604020202020204" pitchFamily="34" charset="0"/>
              <a:buChar char="​"/>
              <a:defRPr/>
            </a:pPr>
            <a:fld id="{3C6C2464-60A7-4E30-A622-ADF34D2E293A}" type="slidenum">
              <a:rPr lang="en-US" sz="900" kern="1400" smtClean="0">
                <a:solidFill>
                  <a:srgbClr val="000000"/>
                </a:solidFill>
                <a:latin typeface="Arial"/>
              </a:rPr>
              <a:pPr>
                <a:spcBef>
                  <a:spcPts val="1600"/>
                </a:spcBef>
                <a:buClr>
                  <a:srgbClr val="0072CE"/>
                </a:buClr>
                <a:buSzPct val="130000"/>
                <a:buFont typeface="Arial" panose="020B0604020202020204" pitchFamily="34" charset="0"/>
                <a:buChar char="​"/>
                <a:defRPr/>
              </a:pPr>
              <a:t>1</a:t>
            </a:fld>
            <a:endParaRPr lang="en-US" sz="900" kern="14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354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5E7C9B-2316-4E05-B19E-EEE511DE49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090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1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13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5E7C9B-2316-4E05-B19E-EEE511DE49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138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9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93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5E7C9B-2316-4E05-B19E-EEE511DE49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34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2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7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5E7C9B-2316-4E05-B19E-EEE511DE49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628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1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24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5E7C9B-2316-4E05-B19E-EEE511DE49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773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3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7C9B-2316-4E05-B19E-EEE511DE49C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41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option 1" type="title" preserve="1">
  <p:cSld name="title - option 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/>
          <p:nvPr/>
        </p:nvSpPr>
        <p:spPr>
          <a:xfrm>
            <a:off x="9753600" y="0"/>
            <a:ext cx="24384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5733534" y="2499519"/>
            <a:ext cx="6077265" cy="1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4800" b="1" i="0" u="none" strike="noStrike" cap="none">
                <a:solidFill>
                  <a:srgbClr val="2288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5733533" y="4468205"/>
            <a:ext cx="6077267" cy="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>
              <a:lnSpc>
                <a:spcPct val="11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500"/>
              <a:buFont typeface="Arial"/>
              <a:buNone/>
              <a:defRPr sz="20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26" name="Google Shape;26;p16"/>
          <p:cNvSpPr/>
          <p:nvPr/>
        </p:nvSpPr>
        <p:spPr>
          <a:xfrm>
            <a:off x="0" y="0"/>
            <a:ext cx="4876800" cy="6858000"/>
          </a:xfrm>
          <a:prstGeom prst="rect">
            <a:avLst/>
          </a:prstGeom>
          <a:solidFill>
            <a:srgbClr val="228800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180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title"/>
          </p:nvPr>
        </p:nvSpPr>
        <p:spPr>
          <a:xfrm>
            <a:off x="386644" y="365125"/>
            <a:ext cx="11424400" cy="6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B02A"/>
              </a:buClr>
              <a:buSzPts val="2100"/>
              <a:buFont typeface="Arial"/>
              <a:buNone/>
              <a:defRPr sz="2800" b="1" i="0" u="none" strike="noStrike" cap="none">
                <a:solidFill>
                  <a:srgbClr val="2288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1"/>
          </p:nvPr>
        </p:nvSpPr>
        <p:spPr>
          <a:xfrm>
            <a:off x="386644" y="1469652"/>
            <a:ext cx="43444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marR="0" lvl="0" indent="-423323" algn="l">
              <a:lnSpc>
                <a:spcPct val="11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1100"/>
              <a:buFont typeface="Arial"/>
              <a:buChar char="•"/>
              <a:defRPr sz="14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8099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900"/>
              <a:buFont typeface="Arial"/>
              <a:buChar char="•"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099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900"/>
              <a:buFont typeface="Arial"/>
              <a:buChar char="•"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2"/>
          </p:nvPr>
        </p:nvSpPr>
        <p:spPr>
          <a:xfrm>
            <a:off x="4876801" y="1469652"/>
            <a:ext cx="47308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marR="0" lvl="0" indent="-423323" algn="l">
              <a:lnSpc>
                <a:spcPct val="11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0639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979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1100"/>
              <a:buFont typeface="Arial"/>
              <a:buChar char="•"/>
              <a:defRPr sz="14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8099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900"/>
              <a:buFont typeface="Arial"/>
              <a:buChar char="•"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8099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900"/>
              <a:buFont typeface="Arial"/>
              <a:buChar char="•"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4" name="Google Shape;54;p20"/>
          <p:cNvSpPr txBox="1">
            <a:spLocks noGrp="1"/>
          </p:cNvSpPr>
          <p:nvPr>
            <p:ph type="sldNum" idx="12"/>
          </p:nvPr>
        </p:nvSpPr>
        <p:spPr>
          <a:xfrm>
            <a:off x="290936" y="6474024"/>
            <a:ext cx="3200400" cy="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5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 preserve="1">
  <p:cSld name="1_Two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1"/>
          <p:cNvSpPr txBox="1">
            <a:spLocks noGrp="1"/>
          </p:cNvSpPr>
          <p:nvPr>
            <p:ph type="title"/>
          </p:nvPr>
        </p:nvSpPr>
        <p:spPr>
          <a:xfrm>
            <a:off x="2438399" y="365125"/>
            <a:ext cx="9372800" cy="6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34275" rIns="68575" bIns="342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B02A"/>
              </a:buClr>
              <a:buSzPts val="2100"/>
              <a:buFont typeface="Arial"/>
              <a:buNone/>
              <a:defRPr sz="2800" b="1" i="0" u="none" strike="noStrike" cap="none">
                <a:solidFill>
                  <a:srgbClr val="2288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1"/>
          </p:nvPr>
        </p:nvSpPr>
        <p:spPr>
          <a:xfrm>
            <a:off x="2438399" y="1537596"/>
            <a:ext cx="4770400" cy="4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34275" rIns="68575" bIns="34275" anchor="t" anchorCtr="0">
            <a:noAutofit/>
          </a:bodyPr>
          <a:lstStyle>
            <a:lvl1pPr marL="609585" marR="0" lvl="0" indent="-304792" algn="l">
              <a:lnSpc>
                <a:spcPct val="11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2"/>
          </p:nvPr>
        </p:nvSpPr>
        <p:spPr>
          <a:xfrm>
            <a:off x="7315201" y="1537596"/>
            <a:ext cx="4496000" cy="4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marR="0" lvl="0" indent="-304792" algn="l">
              <a:lnSpc>
                <a:spcPct val="11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63666A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63666A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9" name="Google Shape;59;p21"/>
          <p:cNvSpPr txBox="1">
            <a:spLocks noGrp="1"/>
          </p:cNvSpPr>
          <p:nvPr>
            <p:ph type="sldNum" idx="12"/>
          </p:nvPr>
        </p:nvSpPr>
        <p:spPr>
          <a:xfrm>
            <a:off x="290936" y="6474024"/>
            <a:ext cx="3200400" cy="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3"/>
          </p:nvPr>
        </p:nvSpPr>
        <p:spPr>
          <a:xfrm>
            <a:off x="2438977" y="1016000"/>
            <a:ext cx="9372000" cy="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34275" rIns="68575" bIns="34275" anchor="t" anchorCtr="0">
            <a:noAutofit/>
          </a:bodyPr>
          <a:lstStyle>
            <a:lvl1pPr marL="609585" marR="0" lvl="0" indent="-304792" algn="l">
              <a:lnSpc>
                <a:spcPct val="110000"/>
              </a:lnSpc>
              <a:spcBef>
                <a:spcPts val="667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2288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154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wo Content" preserve="1" userDrawn="1">
  <p:cSld name="4_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2"/>
          <p:cNvSpPr txBox="1">
            <a:spLocks noGrp="1"/>
          </p:cNvSpPr>
          <p:nvPr>
            <p:ph type="sldNum" idx="12"/>
          </p:nvPr>
        </p:nvSpPr>
        <p:spPr>
          <a:xfrm>
            <a:off x="290936" y="6474024"/>
            <a:ext cx="3200400" cy="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ody + Half Image (R)" type="blank" preserve="1">
  <p:cSld name="Title + Body + Half Image (R)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552733" y="6266833"/>
            <a:ext cx="2898800" cy="5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067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067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067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067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067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067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067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067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067"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title" idx="2"/>
          </p:nvPr>
        </p:nvSpPr>
        <p:spPr>
          <a:xfrm>
            <a:off x="552733" y="609600"/>
            <a:ext cx="4630400" cy="11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ubTitle" idx="1"/>
          </p:nvPr>
        </p:nvSpPr>
        <p:spPr>
          <a:xfrm>
            <a:off x="552633" y="2097067"/>
            <a:ext cx="4630400" cy="32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cxnSp>
        <p:nvCxnSpPr>
          <p:cNvPr id="82" name="Google Shape;82;p19"/>
          <p:cNvCxnSpPr/>
          <p:nvPr userDrawn="1"/>
        </p:nvCxnSpPr>
        <p:spPr>
          <a:xfrm rot="10800000">
            <a:off x="553000" y="6197600"/>
            <a:ext cx="4980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6842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w-Ink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26;p16"/>
          <p:cNvSpPr/>
          <p:nvPr userDrawn="1"/>
        </p:nvSpPr>
        <p:spPr>
          <a:xfrm>
            <a:off x="0" y="0"/>
            <a:ext cx="4876800" cy="6858000"/>
          </a:xfrm>
          <a:prstGeom prst="rect">
            <a:avLst/>
          </a:prstGeom>
          <a:solidFill>
            <a:srgbClr val="228800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4;p16"/>
          <p:cNvSpPr txBox="1">
            <a:spLocks noGrp="1"/>
          </p:cNvSpPr>
          <p:nvPr>
            <p:ph type="ctrTitle"/>
          </p:nvPr>
        </p:nvSpPr>
        <p:spPr>
          <a:xfrm>
            <a:off x="5789613" y="2277899"/>
            <a:ext cx="5791201" cy="1871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288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0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5789613" y="4249715"/>
            <a:ext cx="5791202" cy="6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6366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3666A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3666A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824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or 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4" y="1143000"/>
            <a:ext cx="12192000" cy="51435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600"/>
              </a:spcBef>
              <a:buClr>
                <a:srgbClr val="0072CE"/>
              </a:buClr>
              <a:buSzPct val="130000"/>
              <a:buFont typeface="Arial" panose="020B0604020202020204" pitchFamily="34" charset="0"/>
              <a:buChar char="​"/>
            </a:pPr>
            <a:endParaRPr lang="en-US" sz="1400" kern="14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608183" y="1874838"/>
            <a:ext cx="10975659" cy="40413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08445" y="1295400"/>
            <a:ext cx="9603440" cy="3429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baseline="0" dirty="0">
                <a:solidFill>
                  <a:schemeClr val="tx1"/>
                </a:solidFill>
              </a:defRPr>
            </a:lvl1pPr>
          </a:lstStyle>
          <a:p>
            <a:pPr lvl="0">
              <a:buNone/>
            </a:pPr>
            <a:r>
              <a:rPr lang="en-US"/>
              <a:t>Click to Insert Chart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buClr>
                <a:srgbClr val="000000">
                  <a:lumMod val="65000"/>
                  <a:lumOff val="35000"/>
                </a:srgbClr>
              </a:buClr>
            </a:pPr>
            <a:r>
              <a:rPr dirty="0">
                <a:solidFill>
                  <a:srgbClr val="000000">
                    <a:lumMod val="50000"/>
                    <a:lumOff val="50000"/>
                  </a:srgbClr>
                </a:solidFill>
              </a:rPr>
              <a:t>Optional field for disclaimer or other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72CE"/>
              </a:buClr>
            </a:pPr>
            <a:r>
              <a:rPr dirty="0">
                <a:solidFill>
                  <a:srgbClr val="000000">
                    <a:lumMod val="50000"/>
                    <a:lumOff val="50000"/>
                  </a:srgbClr>
                </a:solidFill>
              </a:rPr>
              <a:t>OPTIONAL HEADER</a:t>
            </a:r>
          </a:p>
        </p:txBody>
      </p:sp>
    </p:spTree>
    <p:extLst>
      <p:ext uri="{BB962C8B-B14F-4D97-AF65-F5344CB8AC3E}">
        <p14:creationId xmlns:p14="http://schemas.microsoft.com/office/powerpoint/2010/main" val="148209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5ADD-07CA-4A69-B666-9683BD1F7BC4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8072-DF9E-45E9-8ABE-BB6E498D6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9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86644" y="366184"/>
            <a:ext cx="11424400" cy="65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386644" y="1465633"/>
            <a:ext cx="11424400" cy="4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63666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3666A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3666A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63666A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3666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sldNum" idx="12"/>
          </p:nvPr>
        </p:nvSpPr>
        <p:spPr>
          <a:xfrm>
            <a:off x="290936" y="6474024"/>
            <a:ext cx="3200400" cy="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rgbClr val="61636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100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1" i="0" u="none" strike="noStrike" cap="none" baseline="0">
          <a:solidFill>
            <a:schemeClr val="accent1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2">
          <p15:clr>
            <a:srgbClr val="F26B43"/>
          </p15:clr>
        </p15:guide>
        <p15:guide id="2" orient="horz" pos="480">
          <p15:clr>
            <a:srgbClr val="F26B43"/>
          </p15:clr>
        </p15:guide>
        <p15:guide id="3" orient="horz" pos="168">
          <p15:clr>
            <a:srgbClr val="F26B43"/>
          </p15:clr>
        </p15:guide>
        <p15:guide id="4" pos="180">
          <p15:clr>
            <a:srgbClr val="F26B43"/>
          </p15:clr>
        </p15:guide>
        <p15:guide id="5" pos="5580">
          <p15:clr>
            <a:srgbClr val="F26B43"/>
          </p15:clr>
        </p15:guide>
        <p15:guide id="6" orient="horz" pos="3109">
          <p15:clr>
            <a:srgbClr val="F26B43"/>
          </p15:clr>
        </p15:guide>
        <p15:guide id="7" pos="1152">
          <p15:clr>
            <a:srgbClr val="F26B43"/>
          </p15:clr>
        </p15:guide>
        <p15:guide id="8" pos="2304">
          <p15:clr>
            <a:srgbClr val="F26B43"/>
          </p15:clr>
        </p15:guide>
        <p15:guide id="9" pos="3456">
          <p15:clr>
            <a:srgbClr val="F26B43"/>
          </p15:clr>
        </p15:guide>
        <p15:guide id="10" pos="46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notesSlide" Target="../notesSlides/notesSlide9.xml"/><Relationship Id="rId7" Type="http://schemas.openxmlformats.org/officeDocument/2006/relationships/chart" Target="../charts/chart6.xml"/><Relationship Id="rId12" Type="http://schemas.openxmlformats.org/officeDocument/2006/relationships/slide" Target="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6" Type="http://schemas.openxmlformats.org/officeDocument/2006/relationships/chart" Target="../charts/chart5.xml"/><Relationship Id="rId11" Type="http://schemas.openxmlformats.org/officeDocument/2006/relationships/slide" Target="slide13.xml"/><Relationship Id="rId5" Type="http://schemas.openxmlformats.org/officeDocument/2006/relationships/image" Target="../media/image1.emf"/><Relationship Id="rId10" Type="http://schemas.openxmlformats.org/officeDocument/2006/relationships/slide" Target="slide10.xml"/><Relationship Id="rId4" Type="http://schemas.openxmlformats.org/officeDocument/2006/relationships/oleObject" Target="../embeddings/oleObject1.bin"/><Relationship Id="rId9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8.xm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.png"/><Relationship Id="rId12" Type="http://schemas.openxmlformats.org/officeDocument/2006/relationships/slide" Target="slide5.xml"/><Relationship Id="rId2" Type="http://schemas.openxmlformats.org/officeDocument/2006/relationships/slideLayout" Target="../slideLayouts/slideLayout8.xml"/><Relationship Id="rId16" Type="http://schemas.openxmlformats.org/officeDocument/2006/relationships/slide" Target="slide17.xml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5" Type="http://schemas.openxmlformats.org/officeDocument/2006/relationships/slide" Target="slide14.xml"/><Relationship Id="rId10" Type="http://schemas.openxmlformats.org/officeDocument/2006/relationships/image" Target="../media/image6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png"/><Relationship Id="rId1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11.xml"/><Relationship Id="rId7" Type="http://schemas.openxmlformats.org/officeDocument/2006/relationships/slide" Target="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6" Type="http://schemas.openxmlformats.org/officeDocument/2006/relationships/slide" Target="slide3.xml"/><Relationship Id="rId5" Type="http://schemas.openxmlformats.org/officeDocument/2006/relationships/image" Target="../media/image1.emf"/><Relationship Id="rId10" Type="http://schemas.openxmlformats.org/officeDocument/2006/relationships/slide" Target="slide15.xml"/><Relationship Id="rId4" Type="http://schemas.openxmlformats.org/officeDocument/2006/relationships/oleObject" Target="../embeddings/oleObject1.bin"/><Relationship Id="rId9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notesSlide" Target="../notesSlides/notesSlide12.xml"/><Relationship Id="rId7" Type="http://schemas.openxmlformats.org/officeDocument/2006/relationships/chart" Target="../charts/chart8.xml"/><Relationship Id="rId12" Type="http://schemas.openxmlformats.org/officeDocument/2006/relationships/slide" Target="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6" Type="http://schemas.openxmlformats.org/officeDocument/2006/relationships/chart" Target="../charts/chart7.xml"/><Relationship Id="rId11" Type="http://schemas.openxmlformats.org/officeDocument/2006/relationships/slide" Target="slide13.xml"/><Relationship Id="rId5" Type="http://schemas.openxmlformats.org/officeDocument/2006/relationships/image" Target="../media/image1.emf"/><Relationship Id="rId10" Type="http://schemas.openxmlformats.org/officeDocument/2006/relationships/slide" Target="slide10.xml"/><Relationship Id="rId4" Type="http://schemas.openxmlformats.org/officeDocument/2006/relationships/oleObject" Target="../embeddings/oleObject1.bin"/><Relationship Id="rId9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8.xml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.png"/><Relationship Id="rId12" Type="http://schemas.openxmlformats.org/officeDocument/2006/relationships/slide" Target="slide5.xml"/><Relationship Id="rId2" Type="http://schemas.openxmlformats.org/officeDocument/2006/relationships/slideLayout" Target="../slideLayouts/slideLayout8.xml"/><Relationship Id="rId16" Type="http://schemas.openxmlformats.org/officeDocument/2006/relationships/slide" Target="slide17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5" Type="http://schemas.openxmlformats.org/officeDocument/2006/relationships/slide" Target="slide14.xml"/><Relationship Id="rId10" Type="http://schemas.openxmlformats.org/officeDocument/2006/relationships/image" Target="../media/image6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5.png"/><Relationship Id="rId1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14.xml"/><Relationship Id="rId7" Type="http://schemas.openxmlformats.org/officeDocument/2006/relationships/slide" Target="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6" Type="http://schemas.openxmlformats.org/officeDocument/2006/relationships/slide" Target="slide3.xml"/><Relationship Id="rId5" Type="http://schemas.openxmlformats.org/officeDocument/2006/relationships/image" Target="../media/image1.emf"/><Relationship Id="rId10" Type="http://schemas.openxmlformats.org/officeDocument/2006/relationships/slide" Target="slide15.xml"/><Relationship Id="rId4" Type="http://schemas.openxmlformats.org/officeDocument/2006/relationships/oleObject" Target="../embeddings/oleObject1.bin"/><Relationship Id="rId9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notesSlide" Target="../notesSlides/notesSlide15.xml"/><Relationship Id="rId7" Type="http://schemas.openxmlformats.org/officeDocument/2006/relationships/chart" Target="../charts/chart10.xml"/><Relationship Id="rId12" Type="http://schemas.openxmlformats.org/officeDocument/2006/relationships/slide" Target="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6" Type="http://schemas.openxmlformats.org/officeDocument/2006/relationships/chart" Target="../charts/chart9.xml"/><Relationship Id="rId11" Type="http://schemas.openxmlformats.org/officeDocument/2006/relationships/slide" Target="slide13.xml"/><Relationship Id="rId5" Type="http://schemas.openxmlformats.org/officeDocument/2006/relationships/image" Target="../media/image1.emf"/><Relationship Id="rId10" Type="http://schemas.openxmlformats.org/officeDocument/2006/relationships/slide" Target="slide10.xml"/><Relationship Id="rId4" Type="http://schemas.openxmlformats.org/officeDocument/2006/relationships/oleObject" Target="../embeddings/oleObject1.bin"/><Relationship Id="rId9" Type="http://schemas.openxmlformats.org/officeDocument/2006/relationships/slide" Target="slide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8.xml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.png"/><Relationship Id="rId12" Type="http://schemas.openxmlformats.org/officeDocument/2006/relationships/slide" Target="slide5.xml"/><Relationship Id="rId2" Type="http://schemas.openxmlformats.org/officeDocument/2006/relationships/slideLayout" Target="../slideLayouts/slideLayout8.xml"/><Relationship Id="rId16" Type="http://schemas.openxmlformats.org/officeDocument/2006/relationships/slide" Target="slide17.xml"/><Relationship Id="rId1" Type="http://schemas.openxmlformats.org/officeDocument/2006/relationships/tags" Target="../tags/tag16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5" Type="http://schemas.openxmlformats.org/officeDocument/2006/relationships/slide" Target="slide14.xml"/><Relationship Id="rId10" Type="http://schemas.openxmlformats.org/officeDocument/2006/relationships/image" Target="../media/image6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5.png"/><Relationship Id="rId1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2.xml"/><Relationship Id="rId7" Type="http://schemas.openxmlformats.org/officeDocument/2006/relationships/slide" Target="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6" Type="http://schemas.openxmlformats.org/officeDocument/2006/relationships/slide" Target="slide3.xml"/><Relationship Id="rId5" Type="http://schemas.openxmlformats.org/officeDocument/2006/relationships/image" Target="../media/image1.emf"/><Relationship Id="rId10" Type="http://schemas.openxmlformats.org/officeDocument/2006/relationships/slide" Target="slide15.xml"/><Relationship Id="rId4" Type="http://schemas.openxmlformats.org/officeDocument/2006/relationships/oleObject" Target="../embeddings/oleObject1.bin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notesSlide" Target="../notesSlides/notesSlide3.xml"/><Relationship Id="rId7" Type="http://schemas.openxmlformats.org/officeDocument/2006/relationships/slide" Target="slide7.xml"/><Relationship Id="rId12" Type="http://schemas.openxmlformats.org/officeDocument/2006/relationships/chart" Target="../charts/chart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6" Type="http://schemas.openxmlformats.org/officeDocument/2006/relationships/slide" Target="slide4.xml"/><Relationship Id="rId11" Type="http://schemas.openxmlformats.org/officeDocument/2006/relationships/chart" Target="../charts/chart1.xml"/><Relationship Id="rId5" Type="http://schemas.openxmlformats.org/officeDocument/2006/relationships/image" Target="../media/image1.emf"/><Relationship Id="rId10" Type="http://schemas.openxmlformats.org/officeDocument/2006/relationships/slide" Target="slide16.xml"/><Relationship Id="rId4" Type="http://schemas.openxmlformats.org/officeDocument/2006/relationships/oleObject" Target="../embeddings/oleObject1.bin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image" Target="../media/image4.png"/><Relationship Id="rId3" Type="http://schemas.openxmlformats.org/officeDocument/2006/relationships/notesSlide" Target="../notesSlides/notesSlide4.xml"/><Relationship Id="rId7" Type="http://schemas.openxmlformats.org/officeDocument/2006/relationships/slide" Target="slide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slide" Target="slide5.xml"/><Relationship Id="rId11" Type="http://schemas.openxmlformats.org/officeDocument/2006/relationships/image" Target="../media/image2.png"/><Relationship Id="rId5" Type="http://schemas.openxmlformats.org/officeDocument/2006/relationships/image" Target="../media/image1.emf"/><Relationship Id="rId15" Type="http://schemas.openxmlformats.org/officeDocument/2006/relationships/image" Target="../media/image6.png"/><Relationship Id="rId10" Type="http://schemas.openxmlformats.org/officeDocument/2006/relationships/slide" Target="slide17.xml"/><Relationship Id="rId4" Type="http://schemas.openxmlformats.org/officeDocument/2006/relationships/oleObject" Target="../embeddings/oleObject2.bin"/><Relationship Id="rId9" Type="http://schemas.openxmlformats.org/officeDocument/2006/relationships/slide" Target="slide14.xml"/><Relationship Id="rId1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5.xml"/><Relationship Id="rId7" Type="http://schemas.openxmlformats.org/officeDocument/2006/relationships/slide" Target="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6" Type="http://schemas.openxmlformats.org/officeDocument/2006/relationships/slide" Target="slide3.xml"/><Relationship Id="rId5" Type="http://schemas.openxmlformats.org/officeDocument/2006/relationships/image" Target="../media/image1.emf"/><Relationship Id="rId10" Type="http://schemas.openxmlformats.org/officeDocument/2006/relationships/slide" Target="slide15.xml"/><Relationship Id="rId4" Type="http://schemas.openxmlformats.org/officeDocument/2006/relationships/oleObject" Target="../embeddings/oleObject1.bin"/><Relationship Id="rId9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notesSlide" Target="../notesSlides/notesSlide6.xml"/><Relationship Id="rId7" Type="http://schemas.openxmlformats.org/officeDocument/2006/relationships/chart" Target="../charts/chart4.xml"/><Relationship Id="rId12" Type="http://schemas.openxmlformats.org/officeDocument/2006/relationships/slide" Target="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6" Type="http://schemas.openxmlformats.org/officeDocument/2006/relationships/chart" Target="../charts/chart3.xml"/><Relationship Id="rId11" Type="http://schemas.openxmlformats.org/officeDocument/2006/relationships/slide" Target="slide13.xml"/><Relationship Id="rId5" Type="http://schemas.openxmlformats.org/officeDocument/2006/relationships/image" Target="../media/image1.emf"/><Relationship Id="rId10" Type="http://schemas.openxmlformats.org/officeDocument/2006/relationships/slide" Target="slide10.xml"/><Relationship Id="rId4" Type="http://schemas.openxmlformats.org/officeDocument/2006/relationships/oleObject" Target="../embeddings/oleObject1.bin"/><Relationship Id="rId9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slide" Target="slide8.xm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png"/><Relationship Id="rId12" Type="http://schemas.openxmlformats.org/officeDocument/2006/relationships/slide" Target="slide5.xml"/><Relationship Id="rId2" Type="http://schemas.openxmlformats.org/officeDocument/2006/relationships/slideLayout" Target="../slideLayouts/slideLayout8.xml"/><Relationship Id="rId16" Type="http://schemas.openxmlformats.org/officeDocument/2006/relationships/slide" Target="slide17.xml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5" Type="http://schemas.openxmlformats.org/officeDocument/2006/relationships/slide" Target="slide14.xml"/><Relationship Id="rId10" Type="http://schemas.openxmlformats.org/officeDocument/2006/relationships/image" Target="../media/image6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png"/><Relationship Id="rId1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notesSlide" Target="../notesSlides/notes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6" Type="http://schemas.openxmlformats.org/officeDocument/2006/relationships/slide" Target="slide3.xml"/><Relationship Id="rId5" Type="http://schemas.openxmlformats.org/officeDocument/2006/relationships/image" Target="../media/image1.emf"/><Relationship Id="rId10" Type="http://schemas.openxmlformats.org/officeDocument/2006/relationships/slide" Target="slide15.xml"/><Relationship Id="rId4" Type="http://schemas.openxmlformats.org/officeDocument/2006/relationships/oleObject" Target="../embeddings/oleObject1.bin"/><Relationship Id="rId9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3534" y="2499519"/>
            <a:ext cx="6077265" cy="1911200"/>
          </a:xfrm>
        </p:spPr>
        <p:txBody>
          <a:bodyPr lIns="0"/>
          <a:lstStyle/>
          <a:p>
            <a:r>
              <a:rPr lang="en-US" sz="3600" dirty="0"/>
              <a:t>Digital Enrollment Partner Internal Executive Deck</a:t>
            </a:r>
          </a:p>
        </p:txBody>
      </p:sp>
      <p:sp>
        <p:nvSpPr>
          <p:cNvPr id="9" name="Reporting Month"/>
          <p:cNvSpPr>
            <a:spLocks noGrp="1"/>
          </p:cNvSpPr>
          <p:nvPr>
            <p:ph type="subTitle" idx="1"/>
          </p:nvPr>
        </p:nvSpPr>
        <p:spPr/>
        <p:txBody>
          <a:bodyPr lIns="0"/>
          <a:lstStyle/>
          <a:p>
            <a:pPr marL="0" indent="0"/>
            <a:r>
              <a:rPr lang="en-US" dirty="0">
                <a:solidFill>
                  <a:srgbClr val="636669"/>
                </a:solidFill>
              </a:rPr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262826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Comparison trends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1480" y="1128840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Month over Month 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46446" y="1128839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Year over Year</a:t>
            </a:r>
          </a:p>
        </p:txBody>
      </p:sp>
      <p:graphicFrame>
        <p:nvGraphicFramePr>
          <p:cNvPr id="34" name="MoM_reg"/>
          <p:cNvGraphicFramePr/>
          <p:nvPr>
            <p:extLst>
              <p:ext uri="{D42A27DB-BD31-4B8C-83A1-F6EECF244321}">
                <p14:modId xmlns:p14="http://schemas.microsoft.com/office/powerpoint/2010/main" val="181728115"/>
              </p:ext>
            </p:extLst>
          </p:nvPr>
        </p:nvGraphicFramePr>
        <p:xfrm>
          <a:off x="310680" y="1313506"/>
          <a:ext cx="5082587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YoY_reg"/>
          <p:cNvGraphicFramePr/>
          <p:nvPr>
            <p:extLst>
              <p:ext uri="{D42A27DB-BD31-4B8C-83A1-F6EECF244321}">
                <p14:modId xmlns:p14="http://schemas.microsoft.com/office/powerpoint/2010/main" val="2036677636"/>
              </p:ext>
            </p:extLst>
          </p:nvPr>
        </p:nvGraphicFramePr>
        <p:xfrm>
          <a:off x="6740150" y="1313506"/>
          <a:ext cx="4846161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6096000" y="1208015"/>
            <a:ext cx="0" cy="377546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095565" y="5547360"/>
            <a:ext cx="2000871" cy="184666"/>
            <a:chOff x="5042628" y="5547360"/>
            <a:chExt cx="2000871" cy="184666"/>
          </a:xfrm>
        </p:grpSpPr>
        <p:grpSp>
          <p:nvGrpSpPr>
            <p:cNvPr id="38" name="Group 37"/>
            <p:cNvGrpSpPr/>
            <p:nvPr/>
          </p:nvGrpSpPr>
          <p:grpSpPr>
            <a:xfrm>
              <a:off x="5042628" y="5547360"/>
              <a:ext cx="684904" cy="184666"/>
              <a:chOff x="4152550" y="5452827"/>
              <a:chExt cx="684904" cy="18466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420673" y="5452827"/>
                <a:ext cx="4167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Leads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094099" y="5547360"/>
              <a:ext cx="949400" cy="184666"/>
              <a:chOff x="4152550" y="5452827"/>
              <a:chExt cx="949400" cy="18466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solidFill>
                <a:srgbClr val="6366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420673" y="5452827"/>
                <a:ext cx="68127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Approvals</a:t>
                </a:r>
              </a:p>
            </p:txBody>
          </p:sp>
        </p:grpSp>
      </p:grpSp>
      <p:sp>
        <p:nvSpPr>
          <p:cNvPr id="44" name="Freeform 43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45" name="Rectangle 44">
            <a:hlinkClick r:id="rId8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46" name="Rectangle 45">
            <a:hlinkClick r:id="rId9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47" name="Rectangle 46">
            <a:hlinkClick r:id="rId10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B</a:t>
            </a:r>
          </a:p>
        </p:txBody>
      </p:sp>
      <p:sp>
        <p:nvSpPr>
          <p:cNvPr id="48" name="Rectangle 47">
            <a:hlinkClick r:id="rId11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49" name="Rectangle 48">
            <a:hlinkClick r:id="rId12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9D0847-D548-4A60-8FCE-0347E75B5749}"/>
              </a:ext>
            </a:extLst>
          </p:cNvPr>
          <p:cNvSpPr txBox="1"/>
          <p:nvPr/>
        </p:nvSpPr>
        <p:spPr>
          <a:xfrm>
            <a:off x="8285797" y="5506631"/>
            <a:ext cx="175605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 YoY% Change: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DECDC4-3293-4C3F-9E9A-EEDDEB6DA30A}"/>
              </a:ext>
            </a:extLst>
          </p:cNvPr>
          <p:cNvSpPr txBox="1"/>
          <p:nvPr/>
        </p:nvSpPr>
        <p:spPr>
          <a:xfrm>
            <a:off x="8292425" y="5221711"/>
            <a:ext cx="149156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YoY% Change:</a:t>
            </a:r>
          </a:p>
        </p:txBody>
      </p:sp>
      <p:sp>
        <p:nvSpPr>
          <p:cNvPr id="26" name="Approvals YoY_reg">
            <a:extLst>
              <a:ext uri="{FF2B5EF4-FFF2-40B4-BE49-F238E27FC236}">
                <a16:creationId xmlns:a16="http://schemas.microsoft.com/office/drawing/2014/main" id="{EE3A1318-8A1D-4475-895A-1BC188550A49}"/>
              </a:ext>
            </a:extLst>
          </p:cNvPr>
          <p:cNvSpPr txBox="1"/>
          <p:nvPr/>
        </p:nvSpPr>
        <p:spPr>
          <a:xfrm>
            <a:off x="10041717" y="5516096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- 4.1%</a:t>
            </a:r>
          </a:p>
        </p:txBody>
      </p:sp>
      <p:sp>
        <p:nvSpPr>
          <p:cNvPr id="27" name="Leads YoY_reg">
            <a:extLst>
              <a:ext uri="{FF2B5EF4-FFF2-40B4-BE49-F238E27FC236}">
                <a16:creationId xmlns:a16="http://schemas.microsoft.com/office/drawing/2014/main" id="{008CF750-11F2-4FEA-9042-236441A4F601}"/>
              </a:ext>
            </a:extLst>
          </p:cNvPr>
          <p:cNvSpPr txBox="1"/>
          <p:nvPr/>
        </p:nvSpPr>
        <p:spPr>
          <a:xfrm>
            <a:off x="10035093" y="5217924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- 5.2%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EEEB2E-DF38-4CD9-A0A1-FE10FA529E1F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265609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F2C44A8F-5F5B-4832-83C0-9AB95E1E695F}"/>
              </a:ext>
            </a:extLst>
          </p:cNvPr>
          <p:cNvSpPr/>
          <p:nvPr/>
        </p:nvSpPr>
        <p:spPr>
          <a:xfrm rot="5400000">
            <a:off x="8051335" y="2431051"/>
            <a:ext cx="5440077" cy="23688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product_heading_reg"/>
          <p:cNvSpPr txBox="1"/>
          <p:nvPr/>
        </p:nvSpPr>
        <p:spPr>
          <a:xfrm>
            <a:off x="413220" y="211574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Product Distribution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9756313" y="1251855"/>
            <a:ext cx="0" cy="4729845"/>
          </a:xfrm>
          <a:prstGeom prst="line">
            <a:avLst/>
          </a:prstGeom>
          <a:ln>
            <a:solidFill>
              <a:srgbClr val="6366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6"/>
          <p:cNvSpPr>
            <a:spLocks/>
          </p:cNvSpPr>
          <p:nvPr/>
        </p:nvSpPr>
        <p:spPr bwMode="auto">
          <a:xfrm>
            <a:off x="6203508" y="6522854"/>
            <a:ext cx="54418" cy="115366"/>
          </a:xfrm>
          <a:custGeom>
            <a:avLst/>
            <a:gdLst>
              <a:gd name="T0" fmla="*/ 0 w 25"/>
              <a:gd name="T1" fmla="*/ 0 h 53"/>
              <a:gd name="T2" fmla="*/ 25 w 25"/>
              <a:gd name="T3" fmla="*/ 27 h 53"/>
              <a:gd name="T4" fmla="*/ 0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0" y="0"/>
                </a:moveTo>
                <a:lnTo>
                  <a:pt x="25" y="27"/>
                </a:lnTo>
                <a:lnTo>
                  <a:pt x="0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>
            <a:off x="5934075" y="6522854"/>
            <a:ext cx="54418" cy="115366"/>
          </a:xfrm>
          <a:custGeom>
            <a:avLst/>
            <a:gdLst>
              <a:gd name="T0" fmla="*/ 25 w 25"/>
              <a:gd name="T1" fmla="*/ 0 h 53"/>
              <a:gd name="T2" fmla="*/ 0 w 25"/>
              <a:gd name="T3" fmla="*/ 27 h 53"/>
              <a:gd name="T4" fmla="*/ 25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25" y="0"/>
                </a:moveTo>
                <a:lnTo>
                  <a:pt x="0" y="27"/>
                </a:lnTo>
                <a:lnTo>
                  <a:pt x="25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" name="Rectangle 72">
            <a:hlinkClick r:id="" action="ppaction://hlinkshowjump?jump=previousslide"/>
          </p:cNvPr>
          <p:cNvSpPr/>
          <p:nvPr/>
        </p:nvSpPr>
        <p:spPr>
          <a:xfrm>
            <a:off x="5878291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hlinkClick r:id="" action="ppaction://hlinkshowjump?jump=nextslide"/>
          </p:cNvPr>
          <p:cNvSpPr/>
          <p:nvPr/>
        </p:nvSpPr>
        <p:spPr>
          <a:xfrm>
            <a:off x="6140104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DEDCD67-4413-4735-8AD6-27AFDBC5B781}"/>
              </a:ext>
            </a:extLst>
          </p:cNvPr>
          <p:cNvSpPr txBox="1"/>
          <p:nvPr/>
        </p:nvSpPr>
        <p:spPr>
          <a:xfrm>
            <a:off x="9901697" y="1251855"/>
            <a:ext cx="1871518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sz="1400" b="1" dirty="0">
                <a:solidFill>
                  <a:schemeClr val="bg1"/>
                </a:solidFill>
              </a:rPr>
              <a:t>Insight</a:t>
            </a:r>
          </a:p>
        </p:txBody>
      </p:sp>
      <p:sp>
        <p:nvSpPr>
          <p:cNvPr id="98" name="product_insight_reg">
            <a:extLst>
              <a:ext uri="{FF2B5EF4-FFF2-40B4-BE49-F238E27FC236}">
                <a16:creationId xmlns:a16="http://schemas.microsoft.com/office/drawing/2014/main" id="{3CDF94AC-E0D0-4A61-9CAC-1FE5E280A3DD}"/>
              </a:ext>
            </a:extLst>
          </p:cNvPr>
          <p:cNvSpPr/>
          <p:nvPr/>
        </p:nvSpPr>
        <p:spPr>
          <a:xfrm>
            <a:off x="9901697" y="1571802"/>
            <a:ext cx="1770487" cy="20313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Prod C has a Purchase share of 17.3% and it is ranked 2 among all products. With Add to Cart share of 15.6% and a rank of 5, Prod C has highest Product Purchase Rate of 109.8%. Focus on maintaining Product Purchase Rate for Prod C.</a:t>
            </a:r>
          </a:p>
        </p:txBody>
      </p:sp>
      <p:sp>
        <p:nvSpPr>
          <p:cNvPr id="147" name="Approvals Note">
            <a:extLst>
              <a:ext uri="{FF2B5EF4-FFF2-40B4-BE49-F238E27FC236}">
                <a16:creationId xmlns:a16="http://schemas.microsoft.com/office/drawing/2014/main" id="{11713F13-0402-480A-8AF6-AF5592EE352A}"/>
              </a:ext>
            </a:extLst>
          </p:cNvPr>
          <p:cNvSpPr txBox="1"/>
          <p:nvPr/>
        </p:nvSpPr>
        <p:spPr>
          <a:xfrm>
            <a:off x="411480" y="6144360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Approvals and purchases are not a direct 1:1 correlation, as one merchant could purchase multiple devices</a:t>
            </a:r>
          </a:p>
        </p:txBody>
      </p:sp>
      <p:pic>
        <p:nvPicPr>
          <p:cNvPr id="148" name="Picture 81" descr="Image result for firstdata st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5" y="1791327"/>
            <a:ext cx="652136" cy="35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187110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</a:t>
            </a:r>
          </a:p>
        </p:txBody>
      </p:sp>
      <p:pic>
        <p:nvPicPr>
          <p:cNvPr id="154" name="Picture 79" descr="Related imag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4007" r="16013" b="7100"/>
          <a:stretch/>
        </p:blipFill>
        <p:spPr bwMode="auto">
          <a:xfrm>
            <a:off x="647324" y="2542025"/>
            <a:ext cx="812138" cy="39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Rectangle 15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2616160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B</a:t>
            </a:r>
          </a:p>
        </p:txBody>
      </p:sp>
      <p:pic>
        <p:nvPicPr>
          <p:cNvPr id="156" name="Picture 77" descr="Image result for firstdata flex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5" r="27523" b="10288"/>
          <a:stretch/>
        </p:blipFill>
        <p:spPr bwMode="auto">
          <a:xfrm rot="20670894">
            <a:off x="854350" y="3257237"/>
            <a:ext cx="398086" cy="45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336121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C</a:t>
            </a:r>
          </a:p>
        </p:txBody>
      </p:sp>
      <p:pic>
        <p:nvPicPr>
          <p:cNvPr id="158" name="Picture 75" descr="Related imag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2" r="18313" b="8735"/>
          <a:stretch/>
        </p:blipFill>
        <p:spPr bwMode="auto">
          <a:xfrm>
            <a:off x="810577" y="3987067"/>
            <a:ext cx="485632" cy="4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106270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D</a:t>
            </a:r>
          </a:p>
        </p:txBody>
      </p:sp>
      <p:pic>
        <p:nvPicPr>
          <p:cNvPr id="166" name="Picture 16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" t="-4997" r="18473" b="-2"/>
          <a:stretch/>
        </p:blipFill>
        <p:spPr>
          <a:xfrm>
            <a:off x="655827" y="4671392"/>
            <a:ext cx="795131" cy="587998"/>
          </a:xfrm>
          <a:prstGeom prst="rect">
            <a:avLst/>
          </a:prstGeom>
        </p:spPr>
      </p:pic>
      <p:sp>
        <p:nvSpPr>
          <p:cNvPr id="167" name="Rectangle 16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851325"/>
            <a:ext cx="49603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 </a:t>
            </a:r>
            <a:b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5511743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E</a:t>
            </a:r>
          </a:p>
        </p:txBody>
      </p:sp>
      <p:pic>
        <p:nvPicPr>
          <p:cNvPr id="169" name="Picture 16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7" y="5472576"/>
            <a:ext cx="665512" cy="458598"/>
          </a:xfrm>
          <a:prstGeom prst="rect">
            <a:avLst/>
          </a:prstGeom>
        </p:spPr>
      </p:pic>
      <p:sp>
        <p:nvSpPr>
          <p:cNvPr id="171" name="TextBox 170"/>
          <p:cNvSpPr txBox="1"/>
          <p:nvPr/>
        </p:nvSpPr>
        <p:spPr>
          <a:xfrm>
            <a:off x="5254966" y="1333890"/>
            <a:ext cx="98318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to cart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178238" y="1333890"/>
            <a:ext cx="86902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Views</a:t>
            </a:r>
          </a:p>
        </p:txBody>
      </p:sp>
      <p:sp>
        <p:nvSpPr>
          <p:cNvPr id="355" name="Freeform 12"/>
          <p:cNvSpPr>
            <a:spLocks/>
          </p:cNvSpPr>
          <p:nvPr/>
        </p:nvSpPr>
        <p:spPr bwMode="auto">
          <a:xfrm>
            <a:off x="5587727" y="1038172"/>
            <a:ext cx="307978" cy="171450"/>
          </a:xfrm>
          <a:custGeom>
            <a:avLst/>
            <a:gdLst>
              <a:gd name="T0" fmla="*/ 0 w 79"/>
              <a:gd name="T1" fmla="*/ 0 h 44"/>
              <a:gd name="T2" fmla="*/ 74 w 79"/>
              <a:gd name="T3" fmla="*/ 0 h 44"/>
              <a:gd name="T4" fmla="*/ 78 w 79"/>
              <a:gd name="T5" fmla="*/ 2 h 44"/>
              <a:gd name="T6" fmla="*/ 78 w 79"/>
              <a:gd name="T7" fmla="*/ 5 h 44"/>
              <a:gd name="T8" fmla="*/ 70 w 79"/>
              <a:gd name="T9" fmla="*/ 35 h 44"/>
              <a:gd name="T10" fmla="*/ 58 w 79"/>
              <a:gd name="T11" fmla="*/ 44 h 44"/>
              <a:gd name="T12" fmla="*/ 9 w 79"/>
              <a:gd name="T13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44">
                <a:moveTo>
                  <a:pt x="0" y="0"/>
                </a:moveTo>
                <a:cubicBezTo>
                  <a:pt x="74" y="0"/>
                  <a:pt x="74" y="0"/>
                  <a:pt x="74" y="0"/>
                </a:cubicBezTo>
                <a:cubicBezTo>
                  <a:pt x="76" y="0"/>
                  <a:pt x="77" y="1"/>
                  <a:pt x="78" y="2"/>
                </a:cubicBezTo>
                <a:cubicBezTo>
                  <a:pt x="78" y="3"/>
                  <a:pt x="79" y="4"/>
                  <a:pt x="78" y="5"/>
                </a:cubicBezTo>
                <a:cubicBezTo>
                  <a:pt x="70" y="35"/>
                  <a:pt x="70" y="35"/>
                  <a:pt x="70" y="35"/>
                </a:cubicBezTo>
                <a:cubicBezTo>
                  <a:pt x="69" y="40"/>
                  <a:pt x="64" y="44"/>
                  <a:pt x="58" y="44"/>
                </a:cubicBezTo>
                <a:cubicBezTo>
                  <a:pt x="9" y="44"/>
                  <a:pt x="9" y="44"/>
                  <a:pt x="9" y="44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6" name="Freeform 13"/>
          <p:cNvSpPr>
            <a:spLocks/>
          </p:cNvSpPr>
          <p:nvPr/>
        </p:nvSpPr>
        <p:spPr bwMode="auto">
          <a:xfrm>
            <a:off x="5540102" y="958797"/>
            <a:ext cx="296865" cy="296863"/>
          </a:xfrm>
          <a:custGeom>
            <a:avLst/>
            <a:gdLst>
              <a:gd name="T0" fmla="*/ 0 w 76"/>
              <a:gd name="T1" fmla="*/ 0 h 76"/>
              <a:gd name="T2" fmla="*/ 1 w 76"/>
              <a:gd name="T3" fmla="*/ 0 h 76"/>
              <a:gd name="T4" fmla="*/ 9 w 76"/>
              <a:gd name="T5" fmla="*/ 6 h 76"/>
              <a:gd name="T6" fmla="*/ 22 w 76"/>
              <a:gd name="T7" fmla="*/ 70 h 76"/>
              <a:gd name="T8" fmla="*/ 30 w 76"/>
              <a:gd name="T9" fmla="*/ 76 h 76"/>
              <a:gd name="T10" fmla="*/ 76 w 76"/>
              <a:gd name="T11" fmla="*/ 7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6" h="76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5" y="0"/>
                  <a:pt x="8" y="3"/>
                  <a:pt x="9" y="6"/>
                </a:cubicBezTo>
                <a:cubicBezTo>
                  <a:pt x="22" y="70"/>
                  <a:pt x="22" y="70"/>
                  <a:pt x="22" y="70"/>
                </a:cubicBezTo>
                <a:cubicBezTo>
                  <a:pt x="23" y="73"/>
                  <a:pt x="26" y="76"/>
                  <a:pt x="30" y="76"/>
                </a:cubicBezTo>
                <a:cubicBezTo>
                  <a:pt x="76" y="76"/>
                  <a:pt x="76" y="76"/>
                  <a:pt x="76" y="76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7" name="Oval 14"/>
          <p:cNvSpPr>
            <a:spLocks noChangeArrowheads="1"/>
          </p:cNvSpPr>
          <p:nvPr/>
        </p:nvSpPr>
        <p:spPr bwMode="auto">
          <a:xfrm>
            <a:off x="5625828" y="1271535"/>
            <a:ext cx="47625" cy="47625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8" name="Oval 15"/>
          <p:cNvSpPr>
            <a:spLocks noChangeArrowheads="1"/>
          </p:cNvSpPr>
          <p:nvPr/>
        </p:nvSpPr>
        <p:spPr bwMode="auto">
          <a:xfrm>
            <a:off x="5782992" y="1271535"/>
            <a:ext cx="46038" cy="47625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2" name="Freeform 351"/>
          <p:cNvSpPr>
            <a:spLocks/>
          </p:cNvSpPr>
          <p:nvPr/>
        </p:nvSpPr>
        <p:spPr bwMode="auto">
          <a:xfrm>
            <a:off x="7714076" y="1068335"/>
            <a:ext cx="352425" cy="250825"/>
          </a:xfrm>
          <a:custGeom>
            <a:avLst/>
            <a:gdLst>
              <a:gd name="T0" fmla="*/ 77 w 90"/>
              <a:gd name="T1" fmla="*/ 64 h 64"/>
              <a:gd name="T2" fmla="*/ 13 w 90"/>
              <a:gd name="T3" fmla="*/ 64 h 64"/>
              <a:gd name="T4" fmla="*/ 4 w 90"/>
              <a:gd name="T5" fmla="*/ 60 h 64"/>
              <a:gd name="T6" fmla="*/ 1 w 90"/>
              <a:gd name="T7" fmla="*/ 51 h 64"/>
              <a:gd name="T8" fmla="*/ 7 w 90"/>
              <a:gd name="T9" fmla="*/ 0 h 64"/>
              <a:gd name="T10" fmla="*/ 83 w 90"/>
              <a:gd name="T11" fmla="*/ 0 h 64"/>
              <a:gd name="T12" fmla="*/ 89 w 90"/>
              <a:gd name="T13" fmla="*/ 51 h 64"/>
              <a:gd name="T14" fmla="*/ 86 w 90"/>
              <a:gd name="T15" fmla="*/ 60 h 64"/>
              <a:gd name="T16" fmla="*/ 77 w 90"/>
              <a:gd name="T17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" h="64">
                <a:moveTo>
                  <a:pt x="77" y="64"/>
                </a:moveTo>
                <a:cubicBezTo>
                  <a:pt x="13" y="64"/>
                  <a:pt x="13" y="64"/>
                  <a:pt x="13" y="64"/>
                </a:cubicBezTo>
                <a:cubicBezTo>
                  <a:pt x="9" y="64"/>
                  <a:pt x="6" y="63"/>
                  <a:pt x="4" y="60"/>
                </a:cubicBezTo>
                <a:cubicBezTo>
                  <a:pt x="1" y="57"/>
                  <a:pt x="0" y="54"/>
                  <a:pt x="1" y="51"/>
                </a:cubicBezTo>
                <a:cubicBezTo>
                  <a:pt x="7" y="0"/>
                  <a:pt x="7" y="0"/>
                  <a:pt x="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9" y="51"/>
                  <a:pt x="89" y="51"/>
                  <a:pt x="89" y="51"/>
                </a:cubicBezTo>
                <a:cubicBezTo>
                  <a:pt x="90" y="54"/>
                  <a:pt x="89" y="57"/>
                  <a:pt x="86" y="60"/>
                </a:cubicBezTo>
                <a:cubicBezTo>
                  <a:pt x="84" y="63"/>
                  <a:pt x="81" y="64"/>
                  <a:pt x="77" y="64"/>
                </a:cubicBezTo>
                <a:close/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3" name="Freeform 352"/>
          <p:cNvSpPr>
            <a:spLocks/>
          </p:cNvSpPr>
          <p:nvPr/>
        </p:nvSpPr>
        <p:spPr bwMode="auto">
          <a:xfrm>
            <a:off x="7741064" y="1030235"/>
            <a:ext cx="298450" cy="38100"/>
          </a:xfrm>
          <a:custGeom>
            <a:avLst/>
            <a:gdLst>
              <a:gd name="T0" fmla="*/ 14 w 76"/>
              <a:gd name="T1" fmla="*/ 0 h 10"/>
              <a:gd name="T2" fmla="*/ 8 w 76"/>
              <a:gd name="T3" fmla="*/ 0 h 10"/>
              <a:gd name="T4" fmla="*/ 5 w 76"/>
              <a:gd name="T5" fmla="*/ 2 h 10"/>
              <a:gd name="T6" fmla="*/ 0 w 76"/>
              <a:gd name="T7" fmla="*/ 10 h 10"/>
              <a:gd name="T8" fmla="*/ 76 w 76"/>
              <a:gd name="T9" fmla="*/ 10 h 10"/>
              <a:gd name="T10" fmla="*/ 71 w 76"/>
              <a:gd name="T11" fmla="*/ 2 h 10"/>
              <a:gd name="T12" fmla="*/ 68 w 76"/>
              <a:gd name="T13" fmla="*/ 0 h 10"/>
              <a:gd name="T14" fmla="*/ 62 w 76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" h="10">
                <a:moveTo>
                  <a:pt x="14" y="0"/>
                </a:moveTo>
                <a:cubicBezTo>
                  <a:pt x="8" y="0"/>
                  <a:pt x="8" y="0"/>
                  <a:pt x="8" y="0"/>
                </a:cubicBezTo>
                <a:cubicBezTo>
                  <a:pt x="7" y="0"/>
                  <a:pt x="6" y="1"/>
                  <a:pt x="5" y="2"/>
                </a:cubicBezTo>
                <a:cubicBezTo>
                  <a:pt x="0" y="10"/>
                  <a:pt x="0" y="10"/>
                  <a:pt x="0" y="10"/>
                </a:cubicBezTo>
                <a:cubicBezTo>
                  <a:pt x="76" y="10"/>
                  <a:pt x="76" y="10"/>
                  <a:pt x="76" y="10"/>
                </a:cubicBezTo>
                <a:cubicBezTo>
                  <a:pt x="71" y="2"/>
                  <a:pt x="71" y="2"/>
                  <a:pt x="71" y="2"/>
                </a:cubicBezTo>
                <a:cubicBezTo>
                  <a:pt x="70" y="1"/>
                  <a:pt x="69" y="0"/>
                  <a:pt x="68" y="0"/>
                </a:cubicBezTo>
                <a:cubicBezTo>
                  <a:pt x="62" y="0"/>
                  <a:pt x="62" y="0"/>
                  <a:pt x="62" y="0"/>
                </a:cubicBezTo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4" name="Freeform 353"/>
          <p:cNvSpPr>
            <a:spLocks/>
          </p:cNvSpPr>
          <p:nvPr/>
        </p:nvSpPr>
        <p:spPr bwMode="auto">
          <a:xfrm>
            <a:off x="7828376" y="958797"/>
            <a:ext cx="123825" cy="109538"/>
          </a:xfrm>
          <a:custGeom>
            <a:avLst/>
            <a:gdLst>
              <a:gd name="T0" fmla="*/ 32 w 32"/>
              <a:gd name="T1" fmla="*/ 16 h 28"/>
              <a:gd name="T2" fmla="*/ 16 w 32"/>
              <a:gd name="T3" fmla="*/ 0 h 28"/>
              <a:gd name="T4" fmla="*/ 0 w 32"/>
              <a:gd name="T5" fmla="*/ 16 h 28"/>
              <a:gd name="T6" fmla="*/ 0 w 32"/>
              <a:gd name="T7" fmla="*/ 28 h 28"/>
              <a:gd name="T8" fmla="*/ 32 w 32"/>
              <a:gd name="T9" fmla="*/ 28 h 28"/>
              <a:gd name="T10" fmla="*/ 32 w 32"/>
              <a:gd name="T11" fmla="*/ 16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" h="28">
                <a:moveTo>
                  <a:pt x="32" y="16"/>
                </a:moveTo>
                <a:cubicBezTo>
                  <a:pt x="32" y="7"/>
                  <a:pt x="25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28"/>
                  <a:pt x="0" y="28"/>
                  <a:pt x="0" y="28"/>
                </a:cubicBezTo>
                <a:cubicBezTo>
                  <a:pt x="32" y="28"/>
                  <a:pt x="32" y="28"/>
                  <a:pt x="32" y="28"/>
                </a:cubicBezTo>
                <a:lnTo>
                  <a:pt x="32" y="16"/>
                </a:lnTo>
                <a:close/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5" name="Freeform 260">
            <a:extLst>
              <a:ext uri="{FF2B5EF4-FFF2-40B4-BE49-F238E27FC236}">
                <a16:creationId xmlns:a16="http://schemas.microsoft.com/office/drawing/2014/main" id="{BE7CBB2B-BA7E-4B43-AE24-6AE8498D2475}"/>
              </a:ext>
            </a:extLst>
          </p:cNvPr>
          <p:cNvSpPr>
            <a:spLocks/>
          </p:cNvSpPr>
          <p:nvPr/>
        </p:nvSpPr>
        <p:spPr bwMode="auto">
          <a:xfrm>
            <a:off x="3458035" y="990547"/>
            <a:ext cx="38100" cy="39687"/>
          </a:xfrm>
          <a:custGeom>
            <a:avLst/>
            <a:gdLst>
              <a:gd name="T0" fmla="*/ 0 w 12"/>
              <a:gd name="T1" fmla="*/ 12 h 12"/>
              <a:gd name="T2" fmla="*/ 0 w 12"/>
              <a:gd name="T3" fmla="*/ 4 h 12"/>
              <a:gd name="T4" fmla="*/ 4 w 12"/>
              <a:gd name="T5" fmla="*/ 0 h 12"/>
              <a:gd name="T6" fmla="*/ 12 w 12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0" y="12"/>
                </a:move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2" y="0"/>
                  <a:pt x="12" y="0"/>
                  <a:pt x="12" y="0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" name="Freeform 261">
            <a:extLst>
              <a:ext uri="{FF2B5EF4-FFF2-40B4-BE49-F238E27FC236}">
                <a16:creationId xmlns:a16="http://schemas.microsoft.com/office/drawing/2014/main" id="{E8CDB7AD-4195-48B7-962A-4D2314A1FA89}"/>
              </a:ext>
            </a:extLst>
          </p:cNvPr>
          <p:cNvSpPr>
            <a:spLocks/>
          </p:cNvSpPr>
          <p:nvPr/>
        </p:nvSpPr>
        <p:spPr bwMode="auto">
          <a:xfrm>
            <a:off x="3716798" y="990547"/>
            <a:ext cx="39688" cy="39687"/>
          </a:xfrm>
          <a:custGeom>
            <a:avLst/>
            <a:gdLst>
              <a:gd name="T0" fmla="*/ 12 w 12"/>
              <a:gd name="T1" fmla="*/ 12 h 12"/>
              <a:gd name="T2" fmla="*/ 12 w 12"/>
              <a:gd name="T3" fmla="*/ 4 h 12"/>
              <a:gd name="T4" fmla="*/ 8 w 12"/>
              <a:gd name="T5" fmla="*/ 0 h 12"/>
              <a:gd name="T6" fmla="*/ 0 w 12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12" y="12"/>
                </a:move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" name="Freeform 262">
            <a:extLst>
              <a:ext uri="{FF2B5EF4-FFF2-40B4-BE49-F238E27FC236}">
                <a16:creationId xmlns:a16="http://schemas.microsoft.com/office/drawing/2014/main" id="{6894E76D-10F8-4615-8EA0-826DB1913F97}"/>
              </a:ext>
            </a:extLst>
          </p:cNvPr>
          <p:cNvSpPr>
            <a:spLocks/>
          </p:cNvSpPr>
          <p:nvPr/>
        </p:nvSpPr>
        <p:spPr bwMode="auto">
          <a:xfrm>
            <a:off x="3458035" y="1249309"/>
            <a:ext cx="38100" cy="38100"/>
          </a:xfrm>
          <a:custGeom>
            <a:avLst/>
            <a:gdLst>
              <a:gd name="T0" fmla="*/ 0 w 12"/>
              <a:gd name="T1" fmla="*/ 0 h 12"/>
              <a:gd name="T2" fmla="*/ 0 w 12"/>
              <a:gd name="T3" fmla="*/ 8 h 12"/>
              <a:gd name="T4" fmla="*/ 4 w 12"/>
              <a:gd name="T5" fmla="*/ 12 h 12"/>
              <a:gd name="T6" fmla="*/ 12 w 12"/>
              <a:gd name="T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0" y="10"/>
                  <a:pt x="2" y="12"/>
                  <a:pt x="4" y="12"/>
                </a:cubicBezTo>
                <a:cubicBezTo>
                  <a:pt x="12" y="12"/>
                  <a:pt x="12" y="12"/>
                  <a:pt x="12" y="12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" name="Freeform 263">
            <a:extLst>
              <a:ext uri="{FF2B5EF4-FFF2-40B4-BE49-F238E27FC236}">
                <a16:creationId xmlns:a16="http://schemas.microsoft.com/office/drawing/2014/main" id="{B210F6D3-422D-404D-8B51-D1B5F74BB7A4}"/>
              </a:ext>
            </a:extLst>
          </p:cNvPr>
          <p:cNvSpPr>
            <a:spLocks/>
          </p:cNvSpPr>
          <p:nvPr/>
        </p:nvSpPr>
        <p:spPr bwMode="auto">
          <a:xfrm>
            <a:off x="3716798" y="1249309"/>
            <a:ext cx="39688" cy="38100"/>
          </a:xfrm>
          <a:custGeom>
            <a:avLst/>
            <a:gdLst>
              <a:gd name="T0" fmla="*/ 12 w 12"/>
              <a:gd name="T1" fmla="*/ 0 h 12"/>
              <a:gd name="T2" fmla="*/ 12 w 12"/>
              <a:gd name="T3" fmla="*/ 8 h 12"/>
              <a:gd name="T4" fmla="*/ 8 w 12"/>
              <a:gd name="T5" fmla="*/ 12 h 12"/>
              <a:gd name="T6" fmla="*/ 0 w 12"/>
              <a:gd name="T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12" y="0"/>
                </a:moveTo>
                <a:cubicBezTo>
                  <a:pt x="12" y="8"/>
                  <a:pt x="12" y="8"/>
                  <a:pt x="12" y="8"/>
                </a:cubicBezTo>
                <a:cubicBezTo>
                  <a:pt x="12" y="10"/>
                  <a:pt x="10" y="12"/>
                  <a:pt x="8" y="12"/>
                </a:cubicBezTo>
                <a:cubicBezTo>
                  <a:pt x="0" y="12"/>
                  <a:pt x="0" y="12"/>
                  <a:pt x="0" y="12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" name="Oval 264">
            <a:extLst>
              <a:ext uri="{FF2B5EF4-FFF2-40B4-BE49-F238E27FC236}">
                <a16:creationId xmlns:a16="http://schemas.microsoft.com/office/drawing/2014/main" id="{C1441970-5706-442E-AA32-7157D55C8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223" y="1093734"/>
            <a:ext cx="90488" cy="90487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0" name="Oval 265">
            <a:extLst>
              <a:ext uri="{FF2B5EF4-FFF2-40B4-BE49-F238E27FC236}">
                <a16:creationId xmlns:a16="http://schemas.microsoft.com/office/drawing/2014/main" id="{FC8CAA09-614B-4A1D-95A0-F2482C747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085" y="1136597"/>
            <a:ext cx="6350" cy="6350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1" name="Oval 266">
            <a:extLst>
              <a:ext uri="{FF2B5EF4-FFF2-40B4-BE49-F238E27FC236}">
                <a16:creationId xmlns:a16="http://schemas.microsoft.com/office/drawing/2014/main" id="{AD77BBAE-E74E-45FF-8636-B89D45913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60" y="1061984"/>
            <a:ext cx="254000" cy="153987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7077452" y="1363674"/>
            <a:ext cx="1788554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Purchases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165840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3" name="txt_station_views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17.8%</a:t>
            </a:r>
          </a:p>
        </p:txBody>
      </p:sp>
      <p:sp>
        <p:nvSpPr>
          <p:cNvPr id="344" name="txt_station_views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42797" y="1962394"/>
            <a:ext cx="743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(11,006)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165840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0" name="txt_add_to_cart_station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15.0%</a:t>
            </a:r>
          </a:p>
        </p:txBody>
      </p:sp>
      <p:sp>
        <p:nvSpPr>
          <p:cNvPr id="341" name="txt_add_to_cart_station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19623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(9,221)</a:t>
            </a: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165840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7" name="txt_device_station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16.1%</a:t>
            </a:r>
          </a:p>
        </p:txBody>
      </p:sp>
      <p:sp>
        <p:nvSpPr>
          <p:cNvPr id="338" name="txt_device_station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19623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(9,821)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240345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1" name="txt_mini_views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16.5%</a:t>
            </a:r>
          </a:p>
        </p:txBody>
      </p:sp>
      <p:sp>
        <p:nvSpPr>
          <p:cNvPr id="332" name="txt_mini_views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27074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(10,176)</a:t>
            </a: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240345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8" name="txt_add_to_cart_mini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19.2%</a:t>
            </a:r>
          </a:p>
        </p:txBody>
      </p:sp>
      <p:sp>
        <p:nvSpPr>
          <p:cNvPr id="329" name="txt_add_to_cart_mini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42863" y="2707449"/>
            <a:ext cx="743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(11,837)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240345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5" name="txt_device_mini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16.7%</a:t>
            </a:r>
          </a:p>
        </p:txBody>
      </p:sp>
      <p:sp>
        <p:nvSpPr>
          <p:cNvPr id="326" name="txt_device_mini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27074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(10,189)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14851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9" name="txt_flex_views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16.0%</a:t>
            </a:r>
          </a:p>
        </p:txBody>
      </p:sp>
      <p:sp>
        <p:nvSpPr>
          <p:cNvPr id="320" name="txt_flex_views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345250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(9,866)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14851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6" name="txt_add_to_cart_flex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15.6%</a:t>
            </a:r>
          </a:p>
        </p:txBody>
      </p:sp>
      <p:sp>
        <p:nvSpPr>
          <p:cNvPr id="317" name="txt_add_to_cart_flex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345250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(9,595)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14851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3" name="txt_device_flex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17.3%</a:t>
            </a:r>
          </a:p>
        </p:txBody>
      </p:sp>
      <p:sp>
        <p:nvSpPr>
          <p:cNvPr id="314" name="txt_device_flex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345250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(10,535)</a:t>
            </a: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89356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7" name="txt_go_views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17.9%</a:t>
            </a:r>
          </a:p>
        </p:txBody>
      </p:sp>
      <p:sp>
        <p:nvSpPr>
          <p:cNvPr id="308" name="txt_go_views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42797" y="4197559"/>
            <a:ext cx="743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(11,052)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89356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4" name="txt_add_to_cart_go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16.5%</a:t>
            </a:r>
          </a:p>
        </p:txBody>
      </p:sp>
      <p:sp>
        <p:nvSpPr>
          <p:cNvPr id="305" name="txt_add_to_cart_go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419755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(10,127)</a:t>
            </a: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89356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1" name="txt_device_clover_go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18.2%</a:t>
            </a:r>
          </a:p>
        </p:txBody>
      </p:sp>
      <p:sp>
        <p:nvSpPr>
          <p:cNvPr id="302" name="txt_device_clover_go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01390" y="4197559"/>
            <a:ext cx="743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(11,103)</a:t>
            </a: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463862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5" name="txt_station_pro_views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16.0%</a:t>
            </a:r>
          </a:p>
        </p:txBody>
      </p:sp>
      <p:sp>
        <p:nvSpPr>
          <p:cNvPr id="296" name="txt_station_pro_views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494261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(9,907)</a:t>
            </a: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463862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2" name="txt_add_to_cart_station_pro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16.9%</a:t>
            </a:r>
          </a:p>
        </p:txBody>
      </p:sp>
      <p:sp>
        <p:nvSpPr>
          <p:cNvPr id="293" name="txt_add_to_cart_station_pro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494261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(10,409)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463862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9" name="txt_device_stationpro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17.1%</a:t>
            </a:r>
          </a:p>
        </p:txBody>
      </p:sp>
      <p:sp>
        <p:nvSpPr>
          <p:cNvPr id="290" name="txt_device_stationpro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494261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(10,424)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5383680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3" name="txt_account_only_views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15.9%</a:t>
            </a:r>
          </a:p>
        </p:txBody>
      </p:sp>
      <p:sp>
        <p:nvSpPr>
          <p:cNvPr id="284" name="txt_account_only_views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568767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(9,839)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5383680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80" name="txt_add_to_cart_account_only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281" name="txt_add_to_cart_account_only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517307" y="568767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5383680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txt_account_only_purchases_contrib_reg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14.6%</a:t>
            </a:r>
          </a:p>
        </p:txBody>
      </p:sp>
      <p:sp>
        <p:nvSpPr>
          <p:cNvPr id="188" name="txt_account_only_purchases_reg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568767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(8,923)</a:t>
            </a:r>
          </a:p>
        </p:txBody>
      </p:sp>
      <p:sp>
        <p:nvSpPr>
          <p:cNvPr id="359" name="Freeform 358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360" name="Rectangle 359">
            <a:hlinkClick r:id="rId12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361" name="Rectangle 360">
            <a:hlinkClick r:id="rId13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362" name="Rectangle 361">
            <a:hlinkClick r:id="rId14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B</a:t>
            </a:r>
          </a:p>
        </p:txBody>
      </p:sp>
      <p:sp>
        <p:nvSpPr>
          <p:cNvPr id="363" name="Rectangle 362">
            <a:hlinkClick r:id="rId15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364" name="Rectangle 363">
            <a:hlinkClick r:id="rId16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sp>
        <p:nvSpPr>
          <p:cNvPr id="103" name="Accounts Note">
            <a:extLst>
              <a:ext uri="{FF2B5EF4-FFF2-40B4-BE49-F238E27FC236}">
                <a16:creationId xmlns:a16="http://schemas.microsoft.com/office/drawing/2014/main" id="{989C460F-66A3-4085-BA8E-25E7EF63690C}"/>
              </a:ext>
            </a:extLst>
          </p:cNvPr>
          <p:cNvSpPr txBox="1"/>
          <p:nvPr/>
        </p:nvSpPr>
        <p:spPr>
          <a:xfrm>
            <a:off x="411480" y="6323189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to cart for Virtual will always be N/A due to unique purchase flow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13B6A63-F2F7-4765-B4E3-DEA930BCB74D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27257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>
            <a:extLst>
              <a:ext uri="{FF2B5EF4-FFF2-40B4-BE49-F238E27FC236}">
                <a16:creationId xmlns:a16="http://schemas.microsoft.com/office/drawing/2014/main" id="{E84E5A22-E6A9-4795-81AE-FB95C15FF0AE}"/>
              </a:ext>
            </a:extLst>
          </p:cNvPr>
          <p:cNvSpPr/>
          <p:nvPr/>
        </p:nvSpPr>
        <p:spPr>
          <a:xfrm rot="5400000">
            <a:off x="8051336" y="2431050"/>
            <a:ext cx="5440077" cy="2368801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Executive Summary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" y="883274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Customer Journey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177925" y="1099441"/>
            <a:ext cx="160901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>
                <a:solidFill>
                  <a:schemeClr val="bg1"/>
                </a:solidFill>
              </a:rPr>
              <a:t>Key Insights</a:t>
            </a:r>
          </a:p>
        </p:txBody>
      </p:sp>
      <p:sp>
        <p:nvSpPr>
          <p:cNvPr id="89" name="summary_third_insight_cfi"/>
          <p:cNvSpPr txBox="1"/>
          <p:nvPr/>
        </p:nvSpPr>
        <p:spPr>
          <a:xfrm>
            <a:off x="9687600" y="4769933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1" name="focus_product_metric_cfi"/>
          <p:cNvSpPr txBox="1"/>
          <p:nvPr/>
        </p:nvSpPr>
        <p:spPr>
          <a:xfrm>
            <a:off x="9916000" y="4796440"/>
            <a:ext cx="1834910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maintaining the Product Purchase Rate and analyze for a similar strategy for other products as is for Prod A Pro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3" name="summary_first_insight_cfi"/>
          <p:cNvSpPr txBox="1"/>
          <p:nvPr/>
        </p:nvSpPr>
        <p:spPr>
          <a:xfrm>
            <a:off x="9687600" y="1625797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6" name="summary_second_insight_cfi"/>
          <p:cNvSpPr txBox="1"/>
          <p:nvPr/>
        </p:nvSpPr>
        <p:spPr>
          <a:xfrm>
            <a:off x="9687600" y="3498879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4" name="focus_dropout_cfi"/>
          <p:cNvSpPr txBox="1"/>
          <p:nvPr/>
        </p:nvSpPr>
        <p:spPr>
          <a:xfrm>
            <a:off x="9920909" y="1652301"/>
            <a:ext cx="2034867" cy="147732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Group C has Visitor to Leads Ratio of 1.9% over time. It has not varied much and is 2.5% in May'21 vs. 2.5% in Apr'21 (*Monthly percentage calculations are 3 months rolling). Focus on improving Visitor to Leads Ratio</a:t>
            </a:r>
          </a:p>
        </p:txBody>
      </p:sp>
      <p:sp>
        <p:nvSpPr>
          <p:cNvPr id="87" name="focus_change_cfi"/>
          <p:cNvSpPr txBox="1"/>
          <p:nvPr/>
        </p:nvSpPr>
        <p:spPr>
          <a:xfrm>
            <a:off x="9916000" y="3538639"/>
            <a:ext cx="1996808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improving Visitor to Leads Ratio. It is the lowest  (1.9%) among the  efficiency metrics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518991" y="3461844"/>
            <a:ext cx="2393816" cy="1260361"/>
            <a:chOff x="9237442" y="3461844"/>
            <a:chExt cx="2667832" cy="1260361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237442" y="3461844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9265322" y="4722205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8" name="TextBox 177"/>
          <p:cNvSpPr txBox="1"/>
          <p:nvPr/>
        </p:nvSpPr>
        <p:spPr>
          <a:xfrm>
            <a:off x="506036" y="5165433"/>
            <a:ext cx="3573915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Efficiency Metrics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12917" y="5537615"/>
            <a:ext cx="121368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Visitor to Lead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344" name="txt_visitors_leads_cfi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1811432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1.9%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3039172" y="5537615"/>
            <a:ext cx="1574052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 to Application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348" name="txt_leads_applications_cfi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4690679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302.7%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848714" y="5537615"/>
            <a:ext cx="1955688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 to Approved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353" name="txt_application_approved_cfi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7861450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33.0%</a:t>
            </a:r>
          </a:p>
        </p:txBody>
      </p:sp>
      <p:cxnSp>
        <p:nvCxnSpPr>
          <p:cNvPr id="177" name="Straight Connector 176"/>
          <p:cNvCxnSpPr/>
          <p:nvPr/>
        </p:nvCxnSpPr>
        <p:spPr>
          <a:xfrm>
            <a:off x="506036" y="4994359"/>
            <a:ext cx="591783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242DF8F-F73B-45A5-B4BD-76E50F196FE3}"/>
              </a:ext>
            </a:extLst>
          </p:cNvPr>
          <p:cNvSpPr txBox="1"/>
          <p:nvPr/>
        </p:nvSpPr>
        <p:spPr>
          <a:xfrm>
            <a:off x="446665" y="1282835"/>
            <a:ext cx="1446718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Overall Journey</a:t>
            </a:r>
          </a:p>
        </p:txBody>
      </p:sp>
      <p:sp>
        <p:nvSpPr>
          <p:cNvPr id="127" name="Freeform 126">
            <a:hlinkClick r:id="" action="ppaction://noaction"/>
          </p:cNvPr>
          <p:cNvSpPr>
            <a:spLocks/>
          </p:cNvSpPr>
          <p:nvPr/>
        </p:nvSpPr>
        <p:spPr bwMode="auto">
          <a:xfrm>
            <a:off x="1435798" y="4032210"/>
            <a:ext cx="1358126" cy="824610"/>
          </a:xfrm>
          <a:custGeom>
            <a:avLst/>
            <a:gdLst>
              <a:gd name="connsiteX0" fmla="*/ 0 w 1581150"/>
              <a:gd name="connsiteY0" fmla="*/ 0 h 816952"/>
              <a:gd name="connsiteX1" fmla="*/ 1579865 w 1581150"/>
              <a:gd name="connsiteY1" fmla="*/ 0 h 816952"/>
              <a:gd name="connsiteX2" fmla="*/ 1579171 w 1581150"/>
              <a:gd name="connsiteY2" fmla="*/ 1461 h 816952"/>
              <a:gd name="connsiteX3" fmla="*/ 1577138 w 1581150"/>
              <a:gd name="connsiteY3" fmla="*/ 5739 h 816952"/>
              <a:gd name="connsiteX4" fmla="*/ 1581150 w 1581150"/>
              <a:gd name="connsiteY4" fmla="*/ 5739 h 816952"/>
              <a:gd name="connsiteX5" fmla="*/ 1225625 w 1581150"/>
              <a:gd name="connsiteY5" fmla="*/ 816952 h 816952"/>
              <a:gd name="connsiteX6" fmla="*/ 355525 w 1581150"/>
              <a:gd name="connsiteY6" fmla="*/ 816952 h 816952"/>
              <a:gd name="connsiteX7" fmla="*/ 0 w 1581150"/>
              <a:gd name="connsiteY7" fmla="*/ 5739 h 816952"/>
              <a:gd name="connsiteX8" fmla="*/ 2727 w 1581150"/>
              <a:gd name="connsiteY8" fmla="*/ 5739 h 81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150" h="816952">
                <a:moveTo>
                  <a:pt x="0" y="0"/>
                </a:moveTo>
                <a:cubicBezTo>
                  <a:pt x="0" y="0"/>
                  <a:pt x="0" y="0"/>
                  <a:pt x="1579865" y="0"/>
                </a:cubicBezTo>
                <a:cubicBezTo>
                  <a:pt x="1579865" y="0"/>
                  <a:pt x="1579865" y="0"/>
                  <a:pt x="1579171" y="1461"/>
                </a:cubicBezTo>
                <a:lnTo>
                  <a:pt x="1577138" y="5739"/>
                </a:lnTo>
                <a:lnTo>
                  <a:pt x="1581150" y="5739"/>
                </a:lnTo>
                <a:cubicBezTo>
                  <a:pt x="1581150" y="5739"/>
                  <a:pt x="1581150" y="5739"/>
                  <a:pt x="1225625" y="816952"/>
                </a:cubicBezTo>
                <a:lnTo>
                  <a:pt x="355525" y="816952"/>
                </a:lnTo>
                <a:cubicBezTo>
                  <a:pt x="355525" y="816952"/>
                  <a:pt x="355525" y="816952"/>
                  <a:pt x="0" y="5739"/>
                </a:cubicBezTo>
                <a:lnTo>
                  <a:pt x="2727" y="57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8" name="Freeform 127"/>
          <p:cNvSpPr>
            <a:spLocks/>
          </p:cNvSpPr>
          <p:nvPr/>
        </p:nvSpPr>
        <p:spPr bwMode="auto">
          <a:xfrm>
            <a:off x="1104050" y="3206980"/>
            <a:ext cx="2021622" cy="925260"/>
          </a:xfrm>
          <a:custGeom>
            <a:avLst/>
            <a:gdLst>
              <a:gd name="connsiteX0" fmla="*/ 0 w 2353600"/>
              <a:gd name="connsiteY0" fmla="*/ 0 h 916666"/>
              <a:gd name="connsiteX1" fmla="*/ 2353600 w 2353600"/>
              <a:gd name="connsiteY1" fmla="*/ 0 h 916666"/>
              <a:gd name="connsiteX2" fmla="*/ 1966733 w 2353600"/>
              <a:gd name="connsiteY2" fmla="*/ 817567 h 916666"/>
              <a:gd name="connsiteX3" fmla="*/ 1240643 w 2353600"/>
              <a:gd name="connsiteY3" fmla="*/ 817567 h 916666"/>
              <a:gd name="connsiteX4" fmla="*/ 1177753 w 2353600"/>
              <a:gd name="connsiteY4" fmla="*/ 916666 h 916666"/>
              <a:gd name="connsiteX5" fmla="*/ 1177481 w 2353600"/>
              <a:gd name="connsiteY5" fmla="*/ 916224 h 916666"/>
              <a:gd name="connsiteX6" fmla="*/ 1177209 w 2353600"/>
              <a:gd name="connsiteY6" fmla="*/ 916666 h 916666"/>
              <a:gd name="connsiteX7" fmla="*/ 1114662 w 2353600"/>
              <a:gd name="connsiteY7" fmla="*/ 817567 h 916666"/>
              <a:gd name="connsiteX8" fmla="*/ 386867 w 2353600"/>
              <a:gd name="connsiteY8" fmla="*/ 817567 h 916666"/>
              <a:gd name="connsiteX9" fmla="*/ 386381 w 2353600"/>
              <a:gd name="connsiteY9" fmla="*/ 816539 h 916666"/>
              <a:gd name="connsiteX10" fmla="*/ 385055 w 2353600"/>
              <a:gd name="connsiteY10" fmla="*/ 816539 h 916666"/>
              <a:gd name="connsiteX11" fmla="*/ 0 w 2353600"/>
              <a:gd name="connsiteY11" fmla="*/ 2266 h 916666"/>
              <a:gd name="connsiteX12" fmla="*/ 1073 w 2353600"/>
              <a:gd name="connsiteY12" fmla="*/ 2266 h 91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600" h="916666">
                <a:moveTo>
                  <a:pt x="0" y="0"/>
                </a:moveTo>
                <a:lnTo>
                  <a:pt x="2353600" y="0"/>
                </a:lnTo>
                <a:lnTo>
                  <a:pt x="1966733" y="817567"/>
                </a:lnTo>
                <a:lnTo>
                  <a:pt x="1240643" y="817567"/>
                </a:lnTo>
                <a:lnTo>
                  <a:pt x="1177753" y="916666"/>
                </a:lnTo>
                <a:lnTo>
                  <a:pt x="1177481" y="916224"/>
                </a:lnTo>
                <a:lnTo>
                  <a:pt x="1177209" y="916666"/>
                </a:lnTo>
                <a:lnTo>
                  <a:pt x="1114662" y="817567"/>
                </a:lnTo>
                <a:lnTo>
                  <a:pt x="386867" y="817567"/>
                </a:lnTo>
                <a:lnTo>
                  <a:pt x="386381" y="816539"/>
                </a:lnTo>
                <a:lnTo>
                  <a:pt x="385055" y="816539"/>
                </a:lnTo>
                <a:lnTo>
                  <a:pt x="0" y="2266"/>
                </a:lnTo>
                <a:lnTo>
                  <a:pt x="1073" y="2266"/>
                </a:lnTo>
                <a:close/>
              </a:path>
            </a:pathLst>
          </a:custGeom>
          <a:solidFill>
            <a:srgbClr val="9B9B9B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9" name="Freeform 128"/>
          <p:cNvSpPr>
            <a:spLocks/>
          </p:cNvSpPr>
          <p:nvPr/>
        </p:nvSpPr>
        <p:spPr bwMode="auto">
          <a:xfrm>
            <a:off x="775026" y="2381748"/>
            <a:ext cx="2679671" cy="932953"/>
          </a:xfrm>
          <a:custGeom>
            <a:avLst/>
            <a:gdLst>
              <a:gd name="T0" fmla="*/ 0 w 1637"/>
              <a:gd name="T1" fmla="*/ 0 h 485"/>
              <a:gd name="T2" fmla="*/ 201 w 1637"/>
              <a:gd name="T3" fmla="*/ 431 h 485"/>
              <a:gd name="T4" fmla="*/ 785 w 1637"/>
              <a:gd name="T5" fmla="*/ 431 h 485"/>
              <a:gd name="T6" fmla="*/ 820 w 1637"/>
              <a:gd name="T7" fmla="*/ 485 h 485"/>
              <a:gd name="T8" fmla="*/ 851 w 1637"/>
              <a:gd name="T9" fmla="*/ 431 h 485"/>
              <a:gd name="T10" fmla="*/ 1435 w 1637"/>
              <a:gd name="T11" fmla="*/ 431 h 485"/>
              <a:gd name="T12" fmla="*/ 1637 w 1637"/>
              <a:gd name="T13" fmla="*/ 0 h 485"/>
              <a:gd name="T14" fmla="*/ 0 w 1637"/>
              <a:gd name="T15" fmla="*/ 0 h 485"/>
              <a:gd name="T16" fmla="*/ 0 w 1637"/>
              <a:gd name="T17" fmla="*/ 0 h 485"/>
              <a:gd name="T18" fmla="*/ 0 w 1637"/>
              <a:gd name="T19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7" h="485">
                <a:moveTo>
                  <a:pt x="0" y="0"/>
                </a:moveTo>
                <a:lnTo>
                  <a:pt x="201" y="431"/>
                </a:lnTo>
                <a:lnTo>
                  <a:pt x="785" y="431"/>
                </a:lnTo>
                <a:lnTo>
                  <a:pt x="820" y="485"/>
                </a:lnTo>
                <a:lnTo>
                  <a:pt x="851" y="431"/>
                </a:lnTo>
                <a:lnTo>
                  <a:pt x="1435" y="431"/>
                </a:lnTo>
                <a:lnTo>
                  <a:pt x="163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30" name="Freeform 129"/>
          <p:cNvSpPr>
            <a:spLocks/>
          </p:cNvSpPr>
          <p:nvPr/>
        </p:nvSpPr>
        <p:spPr bwMode="auto">
          <a:xfrm>
            <a:off x="441090" y="1558443"/>
            <a:ext cx="3347541" cy="925260"/>
          </a:xfrm>
          <a:custGeom>
            <a:avLst/>
            <a:gdLst>
              <a:gd name="T0" fmla="*/ 1250 w 1250"/>
              <a:gd name="T1" fmla="*/ 0 h 294"/>
              <a:gd name="T2" fmla="*/ 1126 w 1250"/>
              <a:gd name="T3" fmla="*/ 261 h 294"/>
              <a:gd name="T4" fmla="*/ 646 w 1250"/>
              <a:gd name="T5" fmla="*/ 261 h 294"/>
              <a:gd name="T6" fmla="*/ 626 w 1250"/>
              <a:gd name="T7" fmla="*/ 294 h 294"/>
              <a:gd name="T8" fmla="*/ 605 w 1250"/>
              <a:gd name="T9" fmla="*/ 261 h 294"/>
              <a:gd name="T10" fmla="*/ 125 w 1250"/>
              <a:gd name="T11" fmla="*/ 261 h 294"/>
              <a:gd name="T12" fmla="*/ 55 w 1250"/>
              <a:gd name="T13" fmla="*/ 115 h 294"/>
              <a:gd name="T14" fmla="*/ 55 w 1250"/>
              <a:gd name="T15" fmla="*/ 115 h 294"/>
              <a:gd name="T16" fmla="*/ 0 w 1250"/>
              <a:gd name="T17" fmla="*/ 0 h 294"/>
              <a:gd name="T18" fmla="*/ 135 w 1250"/>
              <a:gd name="T19" fmla="*/ 0 h 294"/>
              <a:gd name="T20" fmla="*/ 135 w 1250"/>
              <a:gd name="T21" fmla="*/ 0 h 294"/>
              <a:gd name="T22" fmla="*/ 626 w 1250"/>
              <a:gd name="T23" fmla="*/ 0 h 294"/>
              <a:gd name="T24" fmla="*/ 1095 w 1250"/>
              <a:gd name="T25" fmla="*/ 0 h 294"/>
              <a:gd name="T26" fmla="*/ 1095 w 1250"/>
              <a:gd name="T27" fmla="*/ 0 h 294"/>
              <a:gd name="T28" fmla="*/ 1250 w 1250"/>
              <a:gd name="T2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50" h="294">
                <a:moveTo>
                  <a:pt x="1250" y="0"/>
                </a:moveTo>
                <a:cubicBezTo>
                  <a:pt x="1126" y="261"/>
                  <a:pt x="1126" y="261"/>
                  <a:pt x="1126" y="261"/>
                </a:cubicBezTo>
                <a:cubicBezTo>
                  <a:pt x="646" y="261"/>
                  <a:pt x="646" y="261"/>
                  <a:pt x="646" y="261"/>
                </a:cubicBezTo>
                <a:cubicBezTo>
                  <a:pt x="646" y="261"/>
                  <a:pt x="646" y="261"/>
                  <a:pt x="626" y="294"/>
                </a:cubicBezTo>
                <a:cubicBezTo>
                  <a:pt x="626" y="294"/>
                  <a:pt x="626" y="294"/>
                  <a:pt x="605" y="261"/>
                </a:cubicBezTo>
                <a:cubicBezTo>
                  <a:pt x="605" y="261"/>
                  <a:pt x="605" y="261"/>
                  <a:pt x="125" y="261"/>
                </a:cubicBezTo>
                <a:cubicBezTo>
                  <a:pt x="125" y="261"/>
                  <a:pt x="124" y="261"/>
                  <a:pt x="55" y="115"/>
                </a:cubicBezTo>
                <a:cubicBezTo>
                  <a:pt x="55" y="115"/>
                  <a:pt x="55" y="115"/>
                  <a:pt x="55" y="115"/>
                </a:cubicBezTo>
                <a:cubicBezTo>
                  <a:pt x="0" y="0"/>
                  <a:pt x="0" y="0"/>
                  <a:pt x="0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626" y="0"/>
                  <a:pt x="626" y="0"/>
                  <a:pt x="626" y="0"/>
                </a:cubicBezTo>
                <a:cubicBezTo>
                  <a:pt x="626" y="0"/>
                  <a:pt x="626" y="0"/>
                  <a:pt x="1095" y="0"/>
                </a:cubicBezTo>
                <a:cubicBezTo>
                  <a:pt x="1095" y="0"/>
                  <a:pt x="1095" y="0"/>
                  <a:pt x="1095" y="0"/>
                </a:cubicBezTo>
                <a:lnTo>
                  <a:pt x="125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31" name="txt_visitors_cfi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1988142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1,274,983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554969" y="1880590"/>
            <a:ext cx="1127387" cy="181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/>
              <a:t>Visitors</a:t>
            </a:r>
          </a:p>
        </p:txBody>
      </p:sp>
      <p:grpSp>
        <p:nvGrpSpPr>
          <p:cNvPr id="133" name="Group 4"/>
          <p:cNvGrpSpPr>
            <a:grpSpLocks noChangeAspect="1"/>
          </p:cNvGrpSpPr>
          <p:nvPr/>
        </p:nvGrpSpPr>
        <p:grpSpPr bwMode="auto">
          <a:xfrm>
            <a:off x="1999625" y="4197511"/>
            <a:ext cx="230472" cy="212989"/>
            <a:chOff x="1229" y="3302"/>
            <a:chExt cx="196" cy="196"/>
          </a:xfrm>
        </p:grpSpPr>
        <p:sp>
          <p:nvSpPr>
            <p:cNvPr id="134" name="Oval 133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6" name="Freeform 135"/>
          <p:cNvSpPr>
            <a:spLocks noEditPoints="1"/>
          </p:cNvSpPr>
          <p:nvPr/>
        </p:nvSpPr>
        <p:spPr bwMode="auto">
          <a:xfrm>
            <a:off x="1997479" y="3368350"/>
            <a:ext cx="234764" cy="214325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chemeClr val="bg1"/>
          </a:solidFill>
          <a:ln w="63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1988371" y="2528651"/>
            <a:ext cx="252982" cy="232293"/>
            <a:chOff x="5972176" y="3303588"/>
            <a:chExt cx="247650" cy="246063"/>
          </a:xfrm>
        </p:grpSpPr>
        <p:sp>
          <p:nvSpPr>
            <p:cNvPr id="138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1" name="Group 8"/>
          <p:cNvGrpSpPr>
            <a:grpSpLocks noChangeAspect="1"/>
          </p:cNvGrpSpPr>
          <p:nvPr/>
        </p:nvGrpSpPr>
        <p:grpSpPr bwMode="auto">
          <a:xfrm>
            <a:off x="1963332" y="1708156"/>
            <a:ext cx="303057" cy="151212"/>
            <a:chOff x="264" y="1506"/>
            <a:chExt cx="213" cy="115"/>
          </a:xfrm>
        </p:grpSpPr>
        <p:sp>
          <p:nvSpPr>
            <p:cNvPr id="143" name="Oval 9"/>
            <p:cNvSpPr>
              <a:spLocks noChangeArrowheads="1"/>
            </p:cNvSpPr>
            <p:nvPr/>
          </p:nvSpPr>
          <p:spPr bwMode="auto">
            <a:xfrm>
              <a:off x="342" y="1506"/>
              <a:ext cx="57" cy="57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Freeform 10"/>
            <p:cNvSpPr>
              <a:spLocks/>
            </p:cNvSpPr>
            <p:nvPr/>
          </p:nvSpPr>
          <p:spPr bwMode="auto">
            <a:xfrm>
              <a:off x="324" y="1574"/>
              <a:ext cx="93" cy="47"/>
            </a:xfrm>
            <a:custGeom>
              <a:avLst/>
              <a:gdLst>
                <a:gd name="T0" fmla="*/ 0 w 56"/>
                <a:gd name="T1" fmla="*/ 28 h 28"/>
                <a:gd name="T2" fmla="*/ 28 w 56"/>
                <a:gd name="T3" fmla="*/ 0 h 28"/>
                <a:gd name="T4" fmla="*/ 56 w 56"/>
                <a:gd name="T5" fmla="*/ 28 h 28"/>
                <a:gd name="T6" fmla="*/ 0 w 56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8">
                  <a:moveTo>
                    <a:pt x="0" y="28"/>
                  </a:moveTo>
                  <a:cubicBezTo>
                    <a:pt x="0" y="13"/>
                    <a:pt x="13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lnTo>
                    <a:pt x="0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11"/>
            <p:cNvSpPr>
              <a:spLocks/>
            </p:cNvSpPr>
            <p:nvPr/>
          </p:nvSpPr>
          <p:spPr bwMode="auto">
            <a:xfrm>
              <a:off x="424" y="1582"/>
              <a:ext cx="53" cy="39"/>
            </a:xfrm>
            <a:custGeom>
              <a:avLst/>
              <a:gdLst>
                <a:gd name="T0" fmla="*/ 4 w 32"/>
                <a:gd name="T1" fmla="*/ 23 h 23"/>
                <a:gd name="T2" fmla="*/ 32 w 32"/>
                <a:gd name="T3" fmla="*/ 23 h 23"/>
                <a:gd name="T4" fmla="*/ 22 w 32"/>
                <a:gd name="T5" fmla="*/ 5 h 23"/>
                <a:gd name="T6" fmla="*/ 0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4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16"/>
                    <a:pt x="28" y="9"/>
                    <a:pt x="22" y="5"/>
                  </a:cubicBezTo>
                  <a:cubicBezTo>
                    <a:pt x="15" y="1"/>
                    <a:pt x="7" y="0"/>
                    <a:pt x="0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Oval 12"/>
            <p:cNvSpPr>
              <a:spLocks noChangeArrowheads="1"/>
            </p:cNvSpPr>
            <p:nvPr/>
          </p:nvSpPr>
          <p:spPr bwMode="auto">
            <a:xfrm>
              <a:off x="41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Freeform 13"/>
            <p:cNvSpPr>
              <a:spLocks/>
            </p:cNvSpPr>
            <p:nvPr/>
          </p:nvSpPr>
          <p:spPr bwMode="auto">
            <a:xfrm>
              <a:off x="264" y="1582"/>
              <a:ext cx="53" cy="39"/>
            </a:xfrm>
            <a:custGeom>
              <a:avLst/>
              <a:gdLst>
                <a:gd name="T0" fmla="*/ 28 w 32"/>
                <a:gd name="T1" fmla="*/ 23 h 23"/>
                <a:gd name="T2" fmla="*/ 0 w 32"/>
                <a:gd name="T3" fmla="*/ 23 h 23"/>
                <a:gd name="T4" fmla="*/ 10 w 32"/>
                <a:gd name="T5" fmla="*/ 5 h 23"/>
                <a:gd name="T6" fmla="*/ 32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28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6"/>
                    <a:pt x="4" y="9"/>
                    <a:pt x="10" y="5"/>
                  </a:cubicBezTo>
                  <a:cubicBezTo>
                    <a:pt x="17" y="1"/>
                    <a:pt x="25" y="0"/>
                    <a:pt x="32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Oval 14"/>
            <p:cNvSpPr>
              <a:spLocks noChangeArrowheads="1"/>
            </p:cNvSpPr>
            <p:nvPr/>
          </p:nvSpPr>
          <p:spPr bwMode="auto">
            <a:xfrm>
              <a:off x="27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51" name="txt_leads_cfi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2875808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24,138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1554969" y="2777755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Leads</a:t>
            </a:r>
          </a:p>
        </p:txBody>
      </p:sp>
      <p:sp>
        <p:nvSpPr>
          <p:cNvPr id="157" name="txt_total_app_cfi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3698757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73,059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1554969" y="3600703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160" name="txt_tot_approved_cfi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4521061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24,093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1554969" y="4423006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Approvals</a:t>
            </a:r>
          </a:p>
        </p:txBody>
      </p:sp>
      <p:sp>
        <p:nvSpPr>
          <p:cNvPr id="108" name="Data Note">
            <a:extLst>
              <a:ext uri="{FF2B5EF4-FFF2-40B4-BE49-F238E27FC236}">
                <a16:creationId xmlns:a16="http://schemas.microsoft.com/office/drawing/2014/main" id="{4A9D5133-939A-4059-9FA2-318428BD29FB}"/>
              </a:ext>
            </a:extLst>
          </p:cNvPr>
          <p:cNvSpPr txBox="1"/>
          <p:nvPr/>
        </p:nvSpPr>
        <p:spPr>
          <a:xfrm>
            <a:off x="411480" y="6144360"/>
            <a:ext cx="2231380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rgbClr val="000000"/>
                </a:solidFill>
              </a:rPr>
              <a:t>Note: The current period of analysis is 2021 YTD</a:t>
            </a:r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208" name="Rectangle 207">
            <a:hlinkClick r:id="rId6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209" name="Rectangle 208">
            <a:hlinkClick r:id="rId7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210" name="Rectangle 209">
            <a:hlinkClick r:id="rId8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211" name="Rectangle 210">
            <a:hlinkClick r:id="rId9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C</a:t>
            </a:r>
          </a:p>
        </p:txBody>
      </p:sp>
      <p:sp>
        <p:nvSpPr>
          <p:cNvPr id="212" name="Rectangle 211">
            <a:hlinkClick r:id="rId10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cxnSp>
        <p:nvCxnSpPr>
          <p:cNvPr id="107" name="Straight Connector 106"/>
          <p:cNvCxnSpPr>
            <a:cxnSpLocks/>
          </p:cNvCxnSpPr>
          <p:nvPr/>
        </p:nvCxnSpPr>
        <p:spPr>
          <a:xfrm flipH="1">
            <a:off x="3948430" y="3190064"/>
            <a:ext cx="475361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941544" y="2039815"/>
            <a:ext cx="1694282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Self-Service Journey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941544" y="3552593"/>
            <a:ext cx="178111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Rep-Assisted Journey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125" name="txt_self_service_approvals_cfi"/>
          <p:cNvSpPr/>
          <p:nvPr/>
        </p:nvSpPr>
        <p:spPr>
          <a:xfrm>
            <a:off x="7922906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24,965</a:t>
            </a:r>
          </a:p>
        </p:txBody>
      </p:sp>
      <p:grpSp>
        <p:nvGrpSpPr>
          <p:cNvPr id="126" name="Group 4"/>
          <p:cNvGrpSpPr>
            <a:grpSpLocks noChangeAspect="1"/>
          </p:cNvGrpSpPr>
          <p:nvPr/>
        </p:nvGrpSpPr>
        <p:grpSpPr bwMode="auto">
          <a:xfrm>
            <a:off x="7524728" y="2458886"/>
            <a:ext cx="280673" cy="280673"/>
            <a:chOff x="1229" y="3302"/>
            <a:chExt cx="196" cy="196"/>
          </a:xfrm>
        </p:grpSpPr>
        <p:sp>
          <p:nvSpPr>
            <p:cNvPr id="142" name="Oval 141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22" name="txt_self_service_applications_cfi"/>
          <p:cNvSpPr/>
          <p:nvPr/>
        </p:nvSpPr>
        <p:spPr>
          <a:xfrm>
            <a:off x="6158739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77,914</a:t>
            </a:r>
          </a:p>
        </p:txBody>
      </p:sp>
      <p:sp>
        <p:nvSpPr>
          <p:cNvPr id="123" name="Freeform 122"/>
          <p:cNvSpPr>
            <a:spLocks noEditPoints="1"/>
          </p:cNvSpPr>
          <p:nvPr/>
        </p:nvSpPr>
        <p:spPr bwMode="auto">
          <a:xfrm>
            <a:off x="5755334" y="2455840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16" name="txt_self_service_leads_cfi"/>
          <p:cNvSpPr/>
          <p:nvPr/>
        </p:nvSpPr>
        <p:spPr>
          <a:xfrm>
            <a:off x="4389344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26,287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3963754" y="2471116"/>
            <a:ext cx="308085" cy="306111"/>
            <a:chOff x="5972176" y="3303588"/>
            <a:chExt cx="247650" cy="246063"/>
          </a:xfrm>
        </p:grpSpPr>
        <p:sp>
          <p:nvSpPr>
            <p:cNvPr id="118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171" name="txt_rep_assisted_approvals_cfi"/>
          <p:cNvSpPr/>
          <p:nvPr/>
        </p:nvSpPr>
        <p:spPr>
          <a:xfrm>
            <a:off x="7922906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24,447</a:t>
            </a:r>
          </a:p>
        </p:txBody>
      </p:sp>
      <p:grpSp>
        <p:nvGrpSpPr>
          <p:cNvPr id="172" name="Group 4"/>
          <p:cNvGrpSpPr>
            <a:grpSpLocks noChangeAspect="1"/>
          </p:cNvGrpSpPr>
          <p:nvPr/>
        </p:nvGrpSpPr>
        <p:grpSpPr bwMode="auto">
          <a:xfrm>
            <a:off x="7524728" y="3976340"/>
            <a:ext cx="280673" cy="280673"/>
            <a:chOff x="1229" y="3302"/>
            <a:chExt cx="196" cy="196"/>
          </a:xfrm>
        </p:grpSpPr>
        <p:sp>
          <p:nvSpPr>
            <p:cNvPr id="173" name="Oval 172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68" name="txt_rep_assisted_applications_cfi"/>
          <p:cNvSpPr/>
          <p:nvPr/>
        </p:nvSpPr>
        <p:spPr>
          <a:xfrm>
            <a:off x="6158739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76,805</a:t>
            </a:r>
          </a:p>
        </p:txBody>
      </p:sp>
      <p:sp>
        <p:nvSpPr>
          <p:cNvPr id="169" name="Freeform 168"/>
          <p:cNvSpPr>
            <a:spLocks noEditPoints="1"/>
          </p:cNvSpPr>
          <p:nvPr/>
        </p:nvSpPr>
        <p:spPr bwMode="auto">
          <a:xfrm>
            <a:off x="5755334" y="3973294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61" name="txt_rep_assisted_leads_cfi"/>
          <p:cNvSpPr/>
          <p:nvPr/>
        </p:nvSpPr>
        <p:spPr>
          <a:xfrm>
            <a:off x="4389344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24,333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3963754" y="3988570"/>
            <a:ext cx="308085" cy="306111"/>
            <a:chOff x="5972176" y="3303588"/>
            <a:chExt cx="247650" cy="246063"/>
          </a:xfrm>
        </p:grpSpPr>
        <p:sp>
          <p:nvSpPr>
            <p:cNvPr id="164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4679C150-7F9A-476A-B4A0-105B5A648953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108203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Comparison trends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1480" y="1128840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Month over Month 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46446" y="1128839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Year over Year</a:t>
            </a:r>
          </a:p>
        </p:txBody>
      </p:sp>
      <p:graphicFrame>
        <p:nvGraphicFramePr>
          <p:cNvPr id="34" name="MoM_cfi"/>
          <p:cNvGraphicFramePr/>
          <p:nvPr>
            <p:extLst>
              <p:ext uri="{D42A27DB-BD31-4B8C-83A1-F6EECF244321}">
                <p14:modId xmlns:p14="http://schemas.microsoft.com/office/powerpoint/2010/main" val="2003865094"/>
              </p:ext>
            </p:extLst>
          </p:nvPr>
        </p:nvGraphicFramePr>
        <p:xfrm>
          <a:off x="310680" y="1313506"/>
          <a:ext cx="5082587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YoY_cfi"/>
          <p:cNvGraphicFramePr/>
          <p:nvPr>
            <p:extLst>
              <p:ext uri="{D42A27DB-BD31-4B8C-83A1-F6EECF244321}">
                <p14:modId xmlns:p14="http://schemas.microsoft.com/office/powerpoint/2010/main" val="2926355357"/>
              </p:ext>
            </p:extLst>
          </p:nvPr>
        </p:nvGraphicFramePr>
        <p:xfrm>
          <a:off x="6740150" y="1313506"/>
          <a:ext cx="4846161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6096000" y="1208015"/>
            <a:ext cx="0" cy="377546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095565" y="5547360"/>
            <a:ext cx="2000871" cy="184666"/>
            <a:chOff x="5042628" y="5547360"/>
            <a:chExt cx="2000871" cy="184666"/>
          </a:xfrm>
        </p:grpSpPr>
        <p:grpSp>
          <p:nvGrpSpPr>
            <p:cNvPr id="38" name="Group 37"/>
            <p:cNvGrpSpPr/>
            <p:nvPr/>
          </p:nvGrpSpPr>
          <p:grpSpPr>
            <a:xfrm>
              <a:off x="5042628" y="5547360"/>
              <a:ext cx="684904" cy="184666"/>
              <a:chOff x="4152550" y="5452827"/>
              <a:chExt cx="684904" cy="18466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420673" y="5452827"/>
                <a:ext cx="4167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Leads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094099" y="5547360"/>
              <a:ext cx="949400" cy="184666"/>
              <a:chOff x="4152550" y="5452827"/>
              <a:chExt cx="949400" cy="18466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solidFill>
                <a:srgbClr val="6366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420673" y="5452827"/>
                <a:ext cx="68127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Approvals</a:t>
                </a:r>
              </a:p>
            </p:txBody>
          </p:sp>
        </p:grpSp>
      </p:grpSp>
      <p:sp>
        <p:nvSpPr>
          <p:cNvPr id="44" name="Freeform 43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45" name="Rectangle 44">
            <a:hlinkClick r:id="rId8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46" name="Rectangle 45">
            <a:hlinkClick r:id="rId9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47" name="Rectangle 46">
            <a:hlinkClick r:id="rId10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48" name="Rectangle 47">
            <a:hlinkClick r:id="rId11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C</a:t>
            </a:r>
          </a:p>
        </p:txBody>
      </p:sp>
      <p:sp>
        <p:nvSpPr>
          <p:cNvPr id="49" name="Rectangle 48">
            <a:hlinkClick r:id="rId12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C78934-AF33-4D6F-83C5-702639637D9D}"/>
              </a:ext>
            </a:extLst>
          </p:cNvPr>
          <p:cNvSpPr txBox="1"/>
          <p:nvPr/>
        </p:nvSpPr>
        <p:spPr>
          <a:xfrm>
            <a:off x="8285797" y="5493379"/>
            <a:ext cx="175605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 YoY% Change: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8A66FE-F04B-46B8-93E0-59BB387C2AF2}"/>
              </a:ext>
            </a:extLst>
          </p:cNvPr>
          <p:cNvSpPr txBox="1"/>
          <p:nvPr/>
        </p:nvSpPr>
        <p:spPr>
          <a:xfrm>
            <a:off x="8292425" y="5208459"/>
            <a:ext cx="149156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YoY% Change:</a:t>
            </a:r>
          </a:p>
        </p:txBody>
      </p:sp>
      <p:sp>
        <p:nvSpPr>
          <p:cNvPr id="26" name="Approvals YoY_cfi">
            <a:extLst>
              <a:ext uri="{FF2B5EF4-FFF2-40B4-BE49-F238E27FC236}">
                <a16:creationId xmlns:a16="http://schemas.microsoft.com/office/drawing/2014/main" id="{DF7BDBEA-CD87-4D47-AB14-DBA343D388A1}"/>
              </a:ext>
            </a:extLst>
          </p:cNvPr>
          <p:cNvSpPr txBox="1"/>
          <p:nvPr/>
        </p:nvSpPr>
        <p:spPr>
          <a:xfrm>
            <a:off x="10041717" y="5502844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- 5.1%</a:t>
            </a:r>
          </a:p>
        </p:txBody>
      </p:sp>
      <p:sp>
        <p:nvSpPr>
          <p:cNvPr id="27" name="Leads YoY_cfi">
            <a:extLst>
              <a:ext uri="{FF2B5EF4-FFF2-40B4-BE49-F238E27FC236}">
                <a16:creationId xmlns:a16="http://schemas.microsoft.com/office/drawing/2014/main" id="{00BAC264-8739-42DF-AF34-029ED05B8D28}"/>
              </a:ext>
            </a:extLst>
          </p:cNvPr>
          <p:cNvSpPr txBox="1"/>
          <p:nvPr/>
        </p:nvSpPr>
        <p:spPr>
          <a:xfrm>
            <a:off x="10035093" y="5204672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- 4.6%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50DA39-2B05-44BA-884C-3B205C6454A8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389489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>
            <a:extLst>
              <a:ext uri="{FF2B5EF4-FFF2-40B4-BE49-F238E27FC236}">
                <a16:creationId xmlns:a16="http://schemas.microsoft.com/office/drawing/2014/main" id="{28B511CB-FEFF-40C4-8315-00D11E6F2BED}"/>
              </a:ext>
            </a:extLst>
          </p:cNvPr>
          <p:cNvSpPr/>
          <p:nvPr/>
        </p:nvSpPr>
        <p:spPr>
          <a:xfrm rot="5400000">
            <a:off x="8051335" y="2431051"/>
            <a:ext cx="5440077" cy="23688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product_heading_cfi"/>
          <p:cNvSpPr txBox="1"/>
          <p:nvPr/>
        </p:nvSpPr>
        <p:spPr>
          <a:xfrm>
            <a:off x="413220" y="211574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Product Distribution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9756313" y="1251855"/>
            <a:ext cx="0" cy="4729845"/>
          </a:xfrm>
          <a:prstGeom prst="line">
            <a:avLst/>
          </a:prstGeom>
          <a:ln>
            <a:solidFill>
              <a:srgbClr val="5A5A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6"/>
          <p:cNvSpPr>
            <a:spLocks/>
          </p:cNvSpPr>
          <p:nvPr/>
        </p:nvSpPr>
        <p:spPr bwMode="auto">
          <a:xfrm>
            <a:off x="6203508" y="6522854"/>
            <a:ext cx="54418" cy="115366"/>
          </a:xfrm>
          <a:custGeom>
            <a:avLst/>
            <a:gdLst>
              <a:gd name="T0" fmla="*/ 0 w 25"/>
              <a:gd name="T1" fmla="*/ 0 h 53"/>
              <a:gd name="T2" fmla="*/ 25 w 25"/>
              <a:gd name="T3" fmla="*/ 27 h 53"/>
              <a:gd name="T4" fmla="*/ 0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0" y="0"/>
                </a:moveTo>
                <a:lnTo>
                  <a:pt x="25" y="27"/>
                </a:lnTo>
                <a:lnTo>
                  <a:pt x="0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>
            <a:off x="5934075" y="6522854"/>
            <a:ext cx="54418" cy="115366"/>
          </a:xfrm>
          <a:custGeom>
            <a:avLst/>
            <a:gdLst>
              <a:gd name="T0" fmla="*/ 25 w 25"/>
              <a:gd name="T1" fmla="*/ 0 h 53"/>
              <a:gd name="T2" fmla="*/ 0 w 25"/>
              <a:gd name="T3" fmla="*/ 27 h 53"/>
              <a:gd name="T4" fmla="*/ 25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25" y="0"/>
                </a:moveTo>
                <a:lnTo>
                  <a:pt x="0" y="27"/>
                </a:lnTo>
                <a:lnTo>
                  <a:pt x="25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" name="Rectangle 72">
            <a:hlinkClick r:id="" action="ppaction://hlinkshowjump?jump=previousslide"/>
          </p:cNvPr>
          <p:cNvSpPr/>
          <p:nvPr/>
        </p:nvSpPr>
        <p:spPr>
          <a:xfrm>
            <a:off x="5878291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hlinkClick r:id="" action="ppaction://hlinkshowjump?jump=nextslide"/>
          </p:cNvPr>
          <p:cNvSpPr/>
          <p:nvPr/>
        </p:nvSpPr>
        <p:spPr>
          <a:xfrm>
            <a:off x="6140104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8C300C2-5A89-437D-9C10-F9413B8696BC}"/>
              </a:ext>
            </a:extLst>
          </p:cNvPr>
          <p:cNvSpPr txBox="1"/>
          <p:nvPr/>
        </p:nvSpPr>
        <p:spPr>
          <a:xfrm>
            <a:off x="9901697" y="1251855"/>
            <a:ext cx="1871518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sz="1400" b="1" dirty="0">
                <a:solidFill>
                  <a:schemeClr val="bg1"/>
                </a:solidFill>
              </a:rPr>
              <a:t>Insight</a:t>
            </a:r>
          </a:p>
        </p:txBody>
      </p:sp>
      <p:sp>
        <p:nvSpPr>
          <p:cNvPr id="98" name="product_insight_cfi">
            <a:extLst>
              <a:ext uri="{FF2B5EF4-FFF2-40B4-BE49-F238E27FC236}">
                <a16:creationId xmlns:a16="http://schemas.microsoft.com/office/drawing/2014/main" id="{F2D6D52D-2316-4848-A485-51D3D988EC0F}"/>
              </a:ext>
            </a:extLst>
          </p:cNvPr>
          <p:cNvSpPr/>
          <p:nvPr/>
        </p:nvSpPr>
        <p:spPr>
          <a:xfrm>
            <a:off x="9901697" y="1571802"/>
            <a:ext cx="1770487" cy="276998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Prod A Pro has a Purchase share of 17.1% and it is ranked 1 among all products. With Add to Cart share of 16.3% and a rank of 5, Prod A Pro has highest Product Purchase Rate of 105.9%. Focus on maintaining the Product Purchase Rate and analyze for a similar strategy for other products as is for Prod A Pro.</a:t>
            </a:r>
          </a:p>
        </p:txBody>
      </p:sp>
      <p:sp>
        <p:nvSpPr>
          <p:cNvPr id="141" name="Approvals Note">
            <a:extLst>
              <a:ext uri="{FF2B5EF4-FFF2-40B4-BE49-F238E27FC236}">
                <a16:creationId xmlns:a16="http://schemas.microsoft.com/office/drawing/2014/main" id="{11713F13-0402-480A-8AF6-AF5592EE352A}"/>
              </a:ext>
            </a:extLst>
          </p:cNvPr>
          <p:cNvSpPr txBox="1"/>
          <p:nvPr/>
        </p:nvSpPr>
        <p:spPr>
          <a:xfrm>
            <a:off x="411480" y="6144360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Approvals and purchases are not a direct 1:1 correlation, as one merchant could purchase multiple devices</a:t>
            </a:r>
          </a:p>
        </p:txBody>
      </p:sp>
      <p:pic>
        <p:nvPicPr>
          <p:cNvPr id="142" name="Picture 81" descr="Image result for firstdata st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5" y="1791327"/>
            <a:ext cx="652136" cy="35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187110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</a:t>
            </a:r>
          </a:p>
        </p:txBody>
      </p:sp>
      <p:pic>
        <p:nvPicPr>
          <p:cNvPr id="144" name="Picture 79" descr="Related imag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4007" r="16013" b="7100"/>
          <a:stretch/>
        </p:blipFill>
        <p:spPr bwMode="auto">
          <a:xfrm>
            <a:off x="647324" y="2542025"/>
            <a:ext cx="812138" cy="39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2616160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B</a:t>
            </a:r>
          </a:p>
        </p:txBody>
      </p:sp>
      <p:pic>
        <p:nvPicPr>
          <p:cNvPr id="146" name="Picture 77" descr="Image result for firstdata flex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5" r="27523" b="10288"/>
          <a:stretch/>
        </p:blipFill>
        <p:spPr bwMode="auto">
          <a:xfrm rot="20670894">
            <a:off x="854350" y="3257237"/>
            <a:ext cx="398086" cy="45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336121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C</a:t>
            </a:r>
          </a:p>
        </p:txBody>
      </p:sp>
      <p:pic>
        <p:nvPicPr>
          <p:cNvPr id="148" name="Picture 75" descr="Related imag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2" r="18313" b="8735"/>
          <a:stretch/>
        </p:blipFill>
        <p:spPr bwMode="auto">
          <a:xfrm>
            <a:off x="810577" y="3987067"/>
            <a:ext cx="485632" cy="4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106270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D</a:t>
            </a:r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" t="-4997" r="18473" b="-2"/>
          <a:stretch/>
        </p:blipFill>
        <p:spPr>
          <a:xfrm>
            <a:off x="655827" y="4671392"/>
            <a:ext cx="795131" cy="587998"/>
          </a:xfrm>
          <a:prstGeom prst="rect">
            <a:avLst/>
          </a:prstGeom>
        </p:spPr>
      </p:pic>
      <p:sp>
        <p:nvSpPr>
          <p:cNvPr id="155" name="Rectangle 15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851325"/>
            <a:ext cx="49603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 </a:t>
            </a:r>
            <a:b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5511743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E</a:t>
            </a:r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7" y="5472576"/>
            <a:ext cx="665512" cy="458598"/>
          </a:xfrm>
          <a:prstGeom prst="rect">
            <a:avLst/>
          </a:prstGeom>
        </p:spPr>
      </p:pic>
      <p:sp>
        <p:nvSpPr>
          <p:cNvPr id="165" name="TextBox 164"/>
          <p:cNvSpPr txBox="1"/>
          <p:nvPr/>
        </p:nvSpPr>
        <p:spPr>
          <a:xfrm>
            <a:off x="5254966" y="1333890"/>
            <a:ext cx="98318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to cart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178238" y="1333890"/>
            <a:ext cx="86902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Views</a:t>
            </a:r>
          </a:p>
        </p:txBody>
      </p:sp>
      <p:sp>
        <p:nvSpPr>
          <p:cNvPr id="349" name="Freeform 12"/>
          <p:cNvSpPr>
            <a:spLocks/>
          </p:cNvSpPr>
          <p:nvPr/>
        </p:nvSpPr>
        <p:spPr bwMode="auto">
          <a:xfrm>
            <a:off x="5587727" y="1038172"/>
            <a:ext cx="307978" cy="171450"/>
          </a:xfrm>
          <a:custGeom>
            <a:avLst/>
            <a:gdLst>
              <a:gd name="T0" fmla="*/ 0 w 79"/>
              <a:gd name="T1" fmla="*/ 0 h 44"/>
              <a:gd name="T2" fmla="*/ 74 w 79"/>
              <a:gd name="T3" fmla="*/ 0 h 44"/>
              <a:gd name="T4" fmla="*/ 78 w 79"/>
              <a:gd name="T5" fmla="*/ 2 h 44"/>
              <a:gd name="T6" fmla="*/ 78 w 79"/>
              <a:gd name="T7" fmla="*/ 5 h 44"/>
              <a:gd name="T8" fmla="*/ 70 w 79"/>
              <a:gd name="T9" fmla="*/ 35 h 44"/>
              <a:gd name="T10" fmla="*/ 58 w 79"/>
              <a:gd name="T11" fmla="*/ 44 h 44"/>
              <a:gd name="T12" fmla="*/ 9 w 79"/>
              <a:gd name="T13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44">
                <a:moveTo>
                  <a:pt x="0" y="0"/>
                </a:moveTo>
                <a:cubicBezTo>
                  <a:pt x="74" y="0"/>
                  <a:pt x="74" y="0"/>
                  <a:pt x="74" y="0"/>
                </a:cubicBezTo>
                <a:cubicBezTo>
                  <a:pt x="76" y="0"/>
                  <a:pt x="77" y="1"/>
                  <a:pt x="78" y="2"/>
                </a:cubicBezTo>
                <a:cubicBezTo>
                  <a:pt x="78" y="3"/>
                  <a:pt x="79" y="4"/>
                  <a:pt x="78" y="5"/>
                </a:cubicBezTo>
                <a:cubicBezTo>
                  <a:pt x="70" y="35"/>
                  <a:pt x="70" y="35"/>
                  <a:pt x="70" y="35"/>
                </a:cubicBezTo>
                <a:cubicBezTo>
                  <a:pt x="69" y="40"/>
                  <a:pt x="64" y="44"/>
                  <a:pt x="58" y="44"/>
                </a:cubicBezTo>
                <a:cubicBezTo>
                  <a:pt x="9" y="44"/>
                  <a:pt x="9" y="44"/>
                  <a:pt x="9" y="44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0" name="Freeform 13"/>
          <p:cNvSpPr>
            <a:spLocks/>
          </p:cNvSpPr>
          <p:nvPr/>
        </p:nvSpPr>
        <p:spPr bwMode="auto">
          <a:xfrm>
            <a:off x="5540102" y="958797"/>
            <a:ext cx="296865" cy="296863"/>
          </a:xfrm>
          <a:custGeom>
            <a:avLst/>
            <a:gdLst>
              <a:gd name="T0" fmla="*/ 0 w 76"/>
              <a:gd name="T1" fmla="*/ 0 h 76"/>
              <a:gd name="T2" fmla="*/ 1 w 76"/>
              <a:gd name="T3" fmla="*/ 0 h 76"/>
              <a:gd name="T4" fmla="*/ 9 w 76"/>
              <a:gd name="T5" fmla="*/ 6 h 76"/>
              <a:gd name="T6" fmla="*/ 22 w 76"/>
              <a:gd name="T7" fmla="*/ 70 h 76"/>
              <a:gd name="T8" fmla="*/ 30 w 76"/>
              <a:gd name="T9" fmla="*/ 76 h 76"/>
              <a:gd name="T10" fmla="*/ 76 w 76"/>
              <a:gd name="T11" fmla="*/ 7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6" h="76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5" y="0"/>
                  <a:pt x="8" y="3"/>
                  <a:pt x="9" y="6"/>
                </a:cubicBezTo>
                <a:cubicBezTo>
                  <a:pt x="22" y="70"/>
                  <a:pt x="22" y="70"/>
                  <a:pt x="22" y="70"/>
                </a:cubicBezTo>
                <a:cubicBezTo>
                  <a:pt x="23" y="73"/>
                  <a:pt x="26" y="76"/>
                  <a:pt x="30" y="76"/>
                </a:cubicBezTo>
                <a:cubicBezTo>
                  <a:pt x="76" y="76"/>
                  <a:pt x="76" y="76"/>
                  <a:pt x="76" y="76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1" name="Oval 14"/>
          <p:cNvSpPr>
            <a:spLocks noChangeArrowheads="1"/>
          </p:cNvSpPr>
          <p:nvPr/>
        </p:nvSpPr>
        <p:spPr bwMode="auto">
          <a:xfrm>
            <a:off x="5625828" y="1271535"/>
            <a:ext cx="47625" cy="47625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2" name="Oval 15"/>
          <p:cNvSpPr>
            <a:spLocks noChangeArrowheads="1"/>
          </p:cNvSpPr>
          <p:nvPr/>
        </p:nvSpPr>
        <p:spPr bwMode="auto">
          <a:xfrm>
            <a:off x="5782992" y="1271535"/>
            <a:ext cx="46038" cy="47625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6" name="Freeform 345"/>
          <p:cNvSpPr>
            <a:spLocks/>
          </p:cNvSpPr>
          <p:nvPr/>
        </p:nvSpPr>
        <p:spPr bwMode="auto">
          <a:xfrm>
            <a:off x="7714076" y="1068335"/>
            <a:ext cx="352425" cy="250825"/>
          </a:xfrm>
          <a:custGeom>
            <a:avLst/>
            <a:gdLst>
              <a:gd name="T0" fmla="*/ 77 w 90"/>
              <a:gd name="T1" fmla="*/ 64 h 64"/>
              <a:gd name="T2" fmla="*/ 13 w 90"/>
              <a:gd name="T3" fmla="*/ 64 h 64"/>
              <a:gd name="T4" fmla="*/ 4 w 90"/>
              <a:gd name="T5" fmla="*/ 60 h 64"/>
              <a:gd name="T6" fmla="*/ 1 w 90"/>
              <a:gd name="T7" fmla="*/ 51 h 64"/>
              <a:gd name="T8" fmla="*/ 7 w 90"/>
              <a:gd name="T9" fmla="*/ 0 h 64"/>
              <a:gd name="T10" fmla="*/ 83 w 90"/>
              <a:gd name="T11" fmla="*/ 0 h 64"/>
              <a:gd name="T12" fmla="*/ 89 w 90"/>
              <a:gd name="T13" fmla="*/ 51 h 64"/>
              <a:gd name="T14" fmla="*/ 86 w 90"/>
              <a:gd name="T15" fmla="*/ 60 h 64"/>
              <a:gd name="T16" fmla="*/ 77 w 90"/>
              <a:gd name="T17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" h="64">
                <a:moveTo>
                  <a:pt x="77" y="64"/>
                </a:moveTo>
                <a:cubicBezTo>
                  <a:pt x="13" y="64"/>
                  <a:pt x="13" y="64"/>
                  <a:pt x="13" y="64"/>
                </a:cubicBezTo>
                <a:cubicBezTo>
                  <a:pt x="9" y="64"/>
                  <a:pt x="6" y="63"/>
                  <a:pt x="4" y="60"/>
                </a:cubicBezTo>
                <a:cubicBezTo>
                  <a:pt x="1" y="57"/>
                  <a:pt x="0" y="54"/>
                  <a:pt x="1" y="51"/>
                </a:cubicBezTo>
                <a:cubicBezTo>
                  <a:pt x="7" y="0"/>
                  <a:pt x="7" y="0"/>
                  <a:pt x="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9" y="51"/>
                  <a:pt x="89" y="51"/>
                  <a:pt x="89" y="51"/>
                </a:cubicBezTo>
                <a:cubicBezTo>
                  <a:pt x="90" y="54"/>
                  <a:pt x="89" y="57"/>
                  <a:pt x="86" y="60"/>
                </a:cubicBezTo>
                <a:cubicBezTo>
                  <a:pt x="84" y="63"/>
                  <a:pt x="81" y="64"/>
                  <a:pt x="77" y="64"/>
                </a:cubicBezTo>
                <a:close/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7" name="Freeform 346"/>
          <p:cNvSpPr>
            <a:spLocks/>
          </p:cNvSpPr>
          <p:nvPr/>
        </p:nvSpPr>
        <p:spPr bwMode="auto">
          <a:xfrm>
            <a:off x="7741064" y="1030235"/>
            <a:ext cx="298450" cy="38100"/>
          </a:xfrm>
          <a:custGeom>
            <a:avLst/>
            <a:gdLst>
              <a:gd name="T0" fmla="*/ 14 w 76"/>
              <a:gd name="T1" fmla="*/ 0 h 10"/>
              <a:gd name="T2" fmla="*/ 8 w 76"/>
              <a:gd name="T3" fmla="*/ 0 h 10"/>
              <a:gd name="T4" fmla="*/ 5 w 76"/>
              <a:gd name="T5" fmla="*/ 2 h 10"/>
              <a:gd name="T6" fmla="*/ 0 w 76"/>
              <a:gd name="T7" fmla="*/ 10 h 10"/>
              <a:gd name="T8" fmla="*/ 76 w 76"/>
              <a:gd name="T9" fmla="*/ 10 h 10"/>
              <a:gd name="T10" fmla="*/ 71 w 76"/>
              <a:gd name="T11" fmla="*/ 2 h 10"/>
              <a:gd name="T12" fmla="*/ 68 w 76"/>
              <a:gd name="T13" fmla="*/ 0 h 10"/>
              <a:gd name="T14" fmla="*/ 62 w 76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" h="10">
                <a:moveTo>
                  <a:pt x="14" y="0"/>
                </a:moveTo>
                <a:cubicBezTo>
                  <a:pt x="8" y="0"/>
                  <a:pt x="8" y="0"/>
                  <a:pt x="8" y="0"/>
                </a:cubicBezTo>
                <a:cubicBezTo>
                  <a:pt x="7" y="0"/>
                  <a:pt x="6" y="1"/>
                  <a:pt x="5" y="2"/>
                </a:cubicBezTo>
                <a:cubicBezTo>
                  <a:pt x="0" y="10"/>
                  <a:pt x="0" y="10"/>
                  <a:pt x="0" y="10"/>
                </a:cubicBezTo>
                <a:cubicBezTo>
                  <a:pt x="76" y="10"/>
                  <a:pt x="76" y="10"/>
                  <a:pt x="76" y="10"/>
                </a:cubicBezTo>
                <a:cubicBezTo>
                  <a:pt x="71" y="2"/>
                  <a:pt x="71" y="2"/>
                  <a:pt x="71" y="2"/>
                </a:cubicBezTo>
                <a:cubicBezTo>
                  <a:pt x="70" y="1"/>
                  <a:pt x="69" y="0"/>
                  <a:pt x="68" y="0"/>
                </a:cubicBezTo>
                <a:cubicBezTo>
                  <a:pt x="62" y="0"/>
                  <a:pt x="62" y="0"/>
                  <a:pt x="62" y="0"/>
                </a:cubicBezTo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8" name="Freeform 347"/>
          <p:cNvSpPr>
            <a:spLocks/>
          </p:cNvSpPr>
          <p:nvPr/>
        </p:nvSpPr>
        <p:spPr bwMode="auto">
          <a:xfrm>
            <a:off x="7828376" y="958797"/>
            <a:ext cx="123825" cy="109538"/>
          </a:xfrm>
          <a:custGeom>
            <a:avLst/>
            <a:gdLst>
              <a:gd name="T0" fmla="*/ 32 w 32"/>
              <a:gd name="T1" fmla="*/ 16 h 28"/>
              <a:gd name="T2" fmla="*/ 16 w 32"/>
              <a:gd name="T3" fmla="*/ 0 h 28"/>
              <a:gd name="T4" fmla="*/ 0 w 32"/>
              <a:gd name="T5" fmla="*/ 16 h 28"/>
              <a:gd name="T6" fmla="*/ 0 w 32"/>
              <a:gd name="T7" fmla="*/ 28 h 28"/>
              <a:gd name="T8" fmla="*/ 32 w 32"/>
              <a:gd name="T9" fmla="*/ 28 h 28"/>
              <a:gd name="T10" fmla="*/ 32 w 32"/>
              <a:gd name="T11" fmla="*/ 16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" h="28">
                <a:moveTo>
                  <a:pt x="32" y="16"/>
                </a:moveTo>
                <a:cubicBezTo>
                  <a:pt x="32" y="7"/>
                  <a:pt x="25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28"/>
                  <a:pt x="0" y="28"/>
                  <a:pt x="0" y="28"/>
                </a:cubicBezTo>
                <a:cubicBezTo>
                  <a:pt x="32" y="28"/>
                  <a:pt x="32" y="28"/>
                  <a:pt x="32" y="28"/>
                </a:cubicBezTo>
                <a:lnTo>
                  <a:pt x="32" y="16"/>
                </a:lnTo>
                <a:close/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9" name="Freeform 260">
            <a:extLst>
              <a:ext uri="{FF2B5EF4-FFF2-40B4-BE49-F238E27FC236}">
                <a16:creationId xmlns:a16="http://schemas.microsoft.com/office/drawing/2014/main" id="{BE7CBB2B-BA7E-4B43-AE24-6AE8498D2475}"/>
              </a:ext>
            </a:extLst>
          </p:cNvPr>
          <p:cNvSpPr>
            <a:spLocks/>
          </p:cNvSpPr>
          <p:nvPr/>
        </p:nvSpPr>
        <p:spPr bwMode="auto">
          <a:xfrm>
            <a:off x="3458035" y="990547"/>
            <a:ext cx="38100" cy="39687"/>
          </a:xfrm>
          <a:custGeom>
            <a:avLst/>
            <a:gdLst>
              <a:gd name="T0" fmla="*/ 0 w 12"/>
              <a:gd name="T1" fmla="*/ 12 h 12"/>
              <a:gd name="T2" fmla="*/ 0 w 12"/>
              <a:gd name="T3" fmla="*/ 4 h 12"/>
              <a:gd name="T4" fmla="*/ 4 w 12"/>
              <a:gd name="T5" fmla="*/ 0 h 12"/>
              <a:gd name="T6" fmla="*/ 12 w 12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0" y="12"/>
                </a:move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2" y="0"/>
                  <a:pt x="12" y="0"/>
                  <a:pt x="12" y="0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0" name="Freeform 261">
            <a:extLst>
              <a:ext uri="{FF2B5EF4-FFF2-40B4-BE49-F238E27FC236}">
                <a16:creationId xmlns:a16="http://schemas.microsoft.com/office/drawing/2014/main" id="{E8CDB7AD-4195-48B7-962A-4D2314A1FA89}"/>
              </a:ext>
            </a:extLst>
          </p:cNvPr>
          <p:cNvSpPr>
            <a:spLocks/>
          </p:cNvSpPr>
          <p:nvPr/>
        </p:nvSpPr>
        <p:spPr bwMode="auto">
          <a:xfrm>
            <a:off x="3716798" y="990547"/>
            <a:ext cx="39688" cy="39687"/>
          </a:xfrm>
          <a:custGeom>
            <a:avLst/>
            <a:gdLst>
              <a:gd name="T0" fmla="*/ 12 w 12"/>
              <a:gd name="T1" fmla="*/ 12 h 12"/>
              <a:gd name="T2" fmla="*/ 12 w 12"/>
              <a:gd name="T3" fmla="*/ 4 h 12"/>
              <a:gd name="T4" fmla="*/ 8 w 12"/>
              <a:gd name="T5" fmla="*/ 0 h 12"/>
              <a:gd name="T6" fmla="*/ 0 w 12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12" y="12"/>
                </a:move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" name="Freeform 262">
            <a:extLst>
              <a:ext uri="{FF2B5EF4-FFF2-40B4-BE49-F238E27FC236}">
                <a16:creationId xmlns:a16="http://schemas.microsoft.com/office/drawing/2014/main" id="{6894E76D-10F8-4615-8EA0-826DB1913F97}"/>
              </a:ext>
            </a:extLst>
          </p:cNvPr>
          <p:cNvSpPr>
            <a:spLocks/>
          </p:cNvSpPr>
          <p:nvPr/>
        </p:nvSpPr>
        <p:spPr bwMode="auto">
          <a:xfrm>
            <a:off x="3458035" y="1249309"/>
            <a:ext cx="38100" cy="38100"/>
          </a:xfrm>
          <a:custGeom>
            <a:avLst/>
            <a:gdLst>
              <a:gd name="T0" fmla="*/ 0 w 12"/>
              <a:gd name="T1" fmla="*/ 0 h 12"/>
              <a:gd name="T2" fmla="*/ 0 w 12"/>
              <a:gd name="T3" fmla="*/ 8 h 12"/>
              <a:gd name="T4" fmla="*/ 4 w 12"/>
              <a:gd name="T5" fmla="*/ 12 h 12"/>
              <a:gd name="T6" fmla="*/ 12 w 12"/>
              <a:gd name="T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0" y="10"/>
                  <a:pt x="2" y="12"/>
                  <a:pt x="4" y="12"/>
                </a:cubicBezTo>
                <a:cubicBezTo>
                  <a:pt x="12" y="12"/>
                  <a:pt x="12" y="12"/>
                  <a:pt x="12" y="12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2" name="Freeform 263">
            <a:extLst>
              <a:ext uri="{FF2B5EF4-FFF2-40B4-BE49-F238E27FC236}">
                <a16:creationId xmlns:a16="http://schemas.microsoft.com/office/drawing/2014/main" id="{B210F6D3-422D-404D-8B51-D1B5F74BB7A4}"/>
              </a:ext>
            </a:extLst>
          </p:cNvPr>
          <p:cNvSpPr>
            <a:spLocks/>
          </p:cNvSpPr>
          <p:nvPr/>
        </p:nvSpPr>
        <p:spPr bwMode="auto">
          <a:xfrm>
            <a:off x="3716798" y="1249309"/>
            <a:ext cx="39688" cy="38100"/>
          </a:xfrm>
          <a:custGeom>
            <a:avLst/>
            <a:gdLst>
              <a:gd name="T0" fmla="*/ 12 w 12"/>
              <a:gd name="T1" fmla="*/ 0 h 12"/>
              <a:gd name="T2" fmla="*/ 12 w 12"/>
              <a:gd name="T3" fmla="*/ 8 h 12"/>
              <a:gd name="T4" fmla="*/ 8 w 12"/>
              <a:gd name="T5" fmla="*/ 12 h 12"/>
              <a:gd name="T6" fmla="*/ 0 w 12"/>
              <a:gd name="T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12" y="0"/>
                </a:moveTo>
                <a:cubicBezTo>
                  <a:pt x="12" y="8"/>
                  <a:pt x="12" y="8"/>
                  <a:pt x="12" y="8"/>
                </a:cubicBezTo>
                <a:cubicBezTo>
                  <a:pt x="12" y="10"/>
                  <a:pt x="10" y="12"/>
                  <a:pt x="8" y="12"/>
                </a:cubicBezTo>
                <a:cubicBezTo>
                  <a:pt x="0" y="12"/>
                  <a:pt x="0" y="12"/>
                  <a:pt x="0" y="12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3" name="Oval 264">
            <a:extLst>
              <a:ext uri="{FF2B5EF4-FFF2-40B4-BE49-F238E27FC236}">
                <a16:creationId xmlns:a16="http://schemas.microsoft.com/office/drawing/2014/main" id="{C1441970-5706-442E-AA32-7157D55C8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223" y="1093734"/>
            <a:ext cx="90488" cy="90487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" name="Oval 265">
            <a:extLst>
              <a:ext uri="{FF2B5EF4-FFF2-40B4-BE49-F238E27FC236}">
                <a16:creationId xmlns:a16="http://schemas.microsoft.com/office/drawing/2014/main" id="{FC8CAA09-614B-4A1D-95A0-F2482C747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085" y="1136597"/>
            <a:ext cx="6350" cy="6350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" name="Oval 266">
            <a:extLst>
              <a:ext uri="{FF2B5EF4-FFF2-40B4-BE49-F238E27FC236}">
                <a16:creationId xmlns:a16="http://schemas.microsoft.com/office/drawing/2014/main" id="{AD77BBAE-E74E-45FF-8636-B89D45913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60" y="1061984"/>
            <a:ext cx="254000" cy="153987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7077452" y="1363674"/>
            <a:ext cx="1788554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Purchases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165840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7" name="txt_station_views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16.3%</a:t>
            </a:r>
          </a:p>
        </p:txBody>
      </p:sp>
      <p:sp>
        <p:nvSpPr>
          <p:cNvPr id="338" name="txt_station_views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196239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(24,794)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165840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" name="txt_add_to_cart_station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17.4%</a:t>
            </a:r>
          </a:p>
        </p:txBody>
      </p:sp>
      <p:sp>
        <p:nvSpPr>
          <p:cNvPr id="335" name="txt_add_to_cart_station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196239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(26,254)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165840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1" name="txt_device_station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16.9%</a:t>
            </a:r>
          </a:p>
        </p:txBody>
      </p:sp>
      <p:sp>
        <p:nvSpPr>
          <p:cNvPr id="332" name="txt_device_station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196239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(25,789)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240345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5" name="txt_mini_views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16.0%</a:t>
            </a:r>
          </a:p>
        </p:txBody>
      </p:sp>
      <p:sp>
        <p:nvSpPr>
          <p:cNvPr id="326" name="txt_mini_views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27074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(24,328)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240345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2" name="txt_add_to_cart_mini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17.0%</a:t>
            </a:r>
          </a:p>
        </p:txBody>
      </p:sp>
      <p:sp>
        <p:nvSpPr>
          <p:cNvPr id="323" name="txt_add_to_cart_mini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27074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(25,738)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240345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9" name="txt_device_mini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17.0%</a:t>
            </a:r>
          </a:p>
        </p:txBody>
      </p:sp>
      <p:sp>
        <p:nvSpPr>
          <p:cNvPr id="320" name="txt_device_mini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27074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(25,862)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14851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3" name="txt_flex_views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17.9%</a:t>
            </a:r>
          </a:p>
        </p:txBody>
      </p:sp>
      <p:sp>
        <p:nvSpPr>
          <p:cNvPr id="314" name="txt_flex_views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345250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(27,192)</a:t>
            </a: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14851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0" name="txt_add_to_cart_flex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16.5%</a:t>
            </a:r>
          </a:p>
        </p:txBody>
      </p:sp>
      <p:sp>
        <p:nvSpPr>
          <p:cNvPr id="311" name="txt_add_to_cart_flex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345250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(24,969)</a:t>
            </a: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14851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7" name="txt_device_flex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15.8%</a:t>
            </a:r>
          </a:p>
        </p:txBody>
      </p:sp>
      <p:sp>
        <p:nvSpPr>
          <p:cNvPr id="308" name="txt_device_flex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345250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(24,143)</a:t>
            </a: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89356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1" name="txt_go_views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17.0%</a:t>
            </a:r>
          </a:p>
        </p:txBody>
      </p:sp>
      <p:sp>
        <p:nvSpPr>
          <p:cNvPr id="302" name="txt_go_views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419755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(25,878)</a:t>
            </a: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89356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8" name="txt_add_to_cart_go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16.1%</a:t>
            </a:r>
          </a:p>
        </p:txBody>
      </p:sp>
      <p:sp>
        <p:nvSpPr>
          <p:cNvPr id="299" name="txt_add_to_cart_go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419755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(24,267)</a:t>
            </a: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89356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5" name="txt_device_clover_go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16.8%</a:t>
            </a:r>
          </a:p>
        </p:txBody>
      </p:sp>
      <p:sp>
        <p:nvSpPr>
          <p:cNvPr id="296" name="txt_device_clover_go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419755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(25,626)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463862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9" name="txt_station_pro_views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15.9%</a:t>
            </a:r>
          </a:p>
        </p:txBody>
      </p:sp>
      <p:sp>
        <p:nvSpPr>
          <p:cNvPr id="290" name="txt_station_pro_views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494261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(24,093)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463862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86" name="txt_add_to_cart_station_pro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16.3%</a:t>
            </a:r>
          </a:p>
        </p:txBody>
      </p:sp>
      <p:sp>
        <p:nvSpPr>
          <p:cNvPr id="287" name="txt_add_to_cart_station_pro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494261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(24,683)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463862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3" name="txt_device_stationpro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17.1%</a:t>
            </a:r>
          </a:p>
        </p:txBody>
      </p:sp>
      <p:sp>
        <p:nvSpPr>
          <p:cNvPr id="284" name="txt_device_stationpro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494261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(26,131)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5383680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txt_account_only_views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16.9%</a:t>
            </a:r>
          </a:p>
        </p:txBody>
      </p:sp>
      <p:sp>
        <p:nvSpPr>
          <p:cNvPr id="188" name="txt_account_only_views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5687671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(25,593)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5383680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4" name="txt_add_to_cart_account_only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185" name="txt_add_to_cart_account_only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517307" y="568767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5383680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1" name="txt_account_only_purchases_contrib_c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16.4%</a:t>
            </a:r>
          </a:p>
        </p:txBody>
      </p:sp>
      <p:sp>
        <p:nvSpPr>
          <p:cNvPr id="182" name="txt_account_only_purchases_c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5687671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(24,974)</a:t>
            </a:r>
          </a:p>
        </p:txBody>
      </p:sp>
      <p:sp>
        <p:nvSpPr>
          <p:cNvPr id="359" name="Freeform 358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360" name="Rectangle 359">
            <a:hlinkClick r:id="rId12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361" name="Rectangle 360">
            <a:hlinkClick r:id="rId13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362" name="Rectangle 361">
            <a:hlinkClick r:id="rId14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363" name="Rectangle 362">
            <a:hlinkClick r:id="rId15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C</a:t>
            </a:r>
          </a:p>
        </p:txBody>
      </p:sp>
      <p:sp>
        <p:nvSpPr>
          <p:cNvPr id="364" name="Rectangle 363">
            <a:hlinkClick r:id="rId16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sp>
        <p:nvSpPr>
          <p:cNvPr id="103" name="Accounts Note">
            <a:extLst>
              <a:ext uri="{FF2B5EF4-FFF2-40B4-BE49-F238E27FC236}">
                <a16:creationId xmlns:a16="http://schemas.microsoft.com/office/drawing/2014/main" id="{78235C4D-E4D9-4315-9413-8B2DCC2918B6}"/>
              </a:ext>
            </a:extLst>
          </p:cNvPr>
          <p:cNvSpPr txBox="1"/>
          <p:nvPr/>
        </p:nvSpPr>
        <p:spPr>
          <a:xfrm>
            <a:off x="411480" y="6323189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to cart for Virtual will always be N/A due to unique purchase flow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617D5C5-413A-4EEB-A73B-3C04959E266F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65938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>
            <a:extLst>
              <a:ext uri="{FF2B5EF4-FFF2-40B4-BE49-F238E27FC236}">
                <a16:creationId xmlns:a16="http://schemas.microsoft.com/office/drawing/2014/main" id="{E84E5A22-E6A9-4795-81AE-FB95C15FF0AE}"/>
              </a:ext>
            </a:extLst>
          </p:cNvPr>
          <p:cNvSpPr/>
          <p:nvPr/>
        </p:nvSpPr>
        <p:spPr>
          <a:xfrm rot="5400000">
            <a:off x="8051336" y="2431050"/>
            <a:ext cx="5440077" cy="2368801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Executive Summary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" y="883274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Customer Journey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177925" y="1099441"/>
            <a:ext cx="160901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>
                <a:solidFill>
                  <a:schemeClr val="bg1"/>
                </a:solidFill>
              </a:rPr>
              <a:t>Key Insights</a:t>
            </a:r>
          </a:p>
        </p:txBody>
      </p:sp>
      <p:sp>
        <p:nvSpPr>
          <p:cNvPr id="89" name="summary_third_insight_nfi"/>
          <p:cNvSpPr txBox="1"/>
          <p:nvPr/>
        </p:nvSpPr>
        <p:spPr>
          <a:xfrm>
            <a:off x="9687600" y="4769933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1" name="focus_product_metric_nfi"/>
          <p:cNvSpPr txBox="1"/>
          <p:nvPr/>
        </p:nvSpPr>
        <p:spPr>
          <a:xfrm>
            <a:off x="9916000" y="4796440"/>
            <a:ext cx="1834910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maintaining Product Purchase Rate for Prod C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3" name="summary_first_insight_nfi"/>
          <p:cNvSpPr txBox="1"/>
          <p:nvPr/>
        </p:nvSpPr>
        <p:spPr>
          <a:xfrm>
            <a:off x="9687600" y="1625797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6" name="summary_second_insight_nfi"/>
          <p:cNvSpPr txBox="1"/>
          <p:nvPr/>
        </p:nvSpPr>
        <p:spPr>
          <a:xfrm>
            <a:off x="9687600" y="3498879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4" name="focus_dropout_nfi"/>
          <p:cNvSpPr txBox="1"/>
          <p:nvPr/>
        </p:nvSpPr>
        <p:spPr>
          <a:xfrm>
            <a:off x="9920909" y="1652301"/>
            <a:ext cx="2034867" cy="147732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Group D has Visitor to Leads Ratio of 2.1% over time. It has not varied much and is 2.6% in May'21 vs. 2.6% in Apr'21 (*Monthly percentage calculations are 3 months rolling). Focus on improving Visitor to Leads Ratio</a:t>
            </a:r>
          </a:p>
        </p:txBody>
      </p:sp>
      <p:sp>
        <p:nvSpPr>
          <p:cNvPr id="87" name="focus_change_nfi"/>
          <p:cNvSpPr txBox="1"/>
          <p:nvPr/>
        </p:nvSpPr>
        <p:spPr>
          <a:xfrm>
            <a:off x="9916000" y="3538639"/>
            <a:ext cx="1996808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improving Visitor to Leads Ratio. It is the lowest  (2.1%) among the  efficiency metrics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518991" y="3461844"/>
            <a:ext cx="2393816" cy="1260361"/>
            <a:chOff x="9237442" y="3461844"/>
            <a:chExt cx="2667832" cy="1260361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237442" y="3461844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9265322" y="4722205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Freeform 152">
            <a:hlinkClick r:id="" action="ppaction://noaction"/>
          </p:cNvPr>
          <p:cNvSpPr>
            <a:spLocks/>
          </p:cNvSpPr>
          <p:nvPr/>
        </p:nvSpPr>
        <p:spPr bwMode="auto">
          <a:xfrm>
            <a:off x="1435798" y="4032210"/>
            <a:ext cx="1358126" cy="824610"/>
          </a:xfrm>
          <a:custGeom>
            <a:avLst/>
            <a:gdLst>
              <a:gd name="connsiteX0" fmla="*/ 0 w 1581150"/>
              <a:gd name="connsiteY0" fmla="*/ 0 h 816952"/>
              <a:gd name="connsiteX1" fmla="*/ 1579865 w 1581150"/>
              <a:gd name="connsiteY1" fmla="*/ 0 h 816952"/>
              <a:gd name="connsiteX2" fmla="*/ 1579171 w 1581150"/>
              <a:gd name="connsiteY2" fmla="*/ 1461 h 816952"/>
              <a:gd name="connsiteX3" fmla="*/ 1577138 w 1581150"/>
              <a:gd name="connsiteY3" fmla="*/ 5739 h 816952"/>
              <a:gd name="connsiteX4" fmla="*/ 1581150 w 1581150"/>
              <a:gd name="connsiteY4" fmla="*/ 5739 h 816952"/>
              <a:gd name="connsiteX5" fmla="*/ 1225625 w 1581150"/>
              <a:gd name="connsiteY5" fmla="*/ 816952 h 816952"/>
              <a:gd name="connsiteX6" fmla="*/ 355525 w 1581150"/>
              <a:gd name="connsiteY6" fmla="*/ 816952 h 816952"/>
              <a:gd name="connsiteX7" fmla="*/ 0 w 1581150"/>
              <a:gd name="connsiteY7" fmla="*/ 5739 h 816952"/>
              <a:gd name="connsiteX8" fmla="*/ 2727 w 1581150"/>
              <a:gd name="connsiteY8" fmla="*/ 5739 h 81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150" h="816952">
                <a:moveTo>
                  <a:pt x="0" y="0"/>
                </a:moveTo>
                <a:cubicBezTo>
                  <a:pt x="0" y="0"/>
                  <a:pt x="0" y="0"/>
                  <a:pt x="1579865" y="0"/>
                </a:cubicBezTo>
                <a:cubicBezTo>
                  <a:pt x="1579865" y="0"/>
                  <a:pt x="1579865" y="0"/>
                  <a:pt x="1579171" y="1461"/>
                </a:cubicBezTo>
                <a:lnTo>
                  <a:pt x="1577138" y="5739"/>
                </a:lnTo>
                <a:lnTo>
                  <a:pt x="1581150" y="5739"/>
                </a:lnTo>
                <a:cubicBezTo>
                  <a:pt x="1581150" y="5739"/>
                  <a:pt x="1581150" y="5739"/>
                  <a:pt x="1225625" y="816952"/>
                </a:cubicBezTo>
                <a:lnTo>
                  <a:pt x="355525" y="816952"/>
                </a:lnTo>
                <a:cubicBezTo>
                  <a:pt x="355525" y="816952"/>
                  <a:pt x="355525" y="816952"/>
                  <a:pt x="0" y="5739"/>
                </a:cubicBezTo>
                <a:lnTo>
                  <a:pt x="2727" y="57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54" name="Freeform 153"/>
          <p:cNvSpPr>
            <a:spLocks/>
          </p:cNvSpPr>
          <p:nvPr/>
        </p:nvSpPr>
        <p:spPr bwMode="auto">
          <a:xfrm>
            <a:off x="1104050" y="3206980"/>
            <a:ext cx="2021622" cy="925260"/>
          </a:xfrm>
          <a:custGeom>
            <a:avLst/>
            <a:gdLst>
              <a:gd name="connsiteX0" fmla="*/ 0 w 2353600"/>
              <a:gd name="connsiteY0" fmla="*/ 0 h 916666"/>
              <a:gd name="connsiteX1" fmla="*/ 2353600 w 2353600"/>
              <a:gd name="connsiteY1" fmla="*/ 0 h 916666"/>
              <a:gd name="connsiteX2" fmla="*/ 1966733 w 2353600"/>
              <a:gd name="connsiteY2" fmla="*/ 817567 h 916666"/>
              <a:gd name="connsiteX3" fmla="*/ 1240643 w 2353600"/>
              <a:gd name="connsiteY3" fmla="*/ 817567 h 916666"/>
              <a:gd name="connsiteX4" fmla="*/ 1177753 w 2353600"/>
              <a:gd name="connsiteY4" fmla="*/ 916666 h 916666"/>
              <a:gd name="connsiteX5" fmla="*/ 1177481 w 2353600"/>
              <a:gd name="connsiteY5" fmla="*/ 916224 h 916666"/>
              <a:gd name="connsiteX6" fmla="*/ 1177209 w 2353600"/>
              <a:gd name="connsiteY6" fmla="*/ 916666 h 916666"/>
              <a:gd name="connsiteX7" fmla="*/ 1114662 w 2353600"/>
              <a:gd name="connsiteY7" fmla="*/ 817567 h 916666"/>
              <a:gd name="connsiteX8" fmla="*/ 386867 w 2353600"/>
              <a:gd name="connsiteY8" fmla="*/ 817567 h 916666"/>
              <a:gd name="connsiteX9" fmla="*/ 386381 w 2353600"/>
              <a:gd name="connsiteY9" fmla="*/ 816539 h 916666"/>
              <a:gd name="connsiteX10" fmla="*/ 385055 w 2353600"/>
              <a:gd name="connsiteY10" fmla="*/ 816539 h 916666"/>
              <a:gd name="connsiteX11" fmla="*/ 0 w 2353600"/>
              <a:gd name="connsiteY11" fmla="*/ 2266 h 916666"/>
              <a:gd name="connsiteX12" fmla="*/ 1073 w 2353600"/>
              <a:gd name="connsiteY12" fmla="*/ 2266 h 91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600" h="916666">
                <a:moveTo>
                  <a:pt x="0" y="0"/>
                </a:moveTo>
                <a:lnTo>
                  <a:pt x="2353600" y="0"/>
                </a:lnTo>
                <a:lnTo>
                  <a:pt x="1966733" y="817567"/>
                </a:lnTo>
                <a:lnTo>
                  <a:pt x="1240643" y="817567"/>
                </a:lnTo>
                <a:lnTo>
                  <a:pt x="1177753" y="916666"/>
                </a:lnTo>
                <a:lnTo>
                  <a:pt x="1177481" y="916224"/>
                </a:lnTo>
                <a:lnTo>
                  <a:pt x="1177209" y="916666"/>
                </a:lnTo>
                <a:lnTo>
                  <a:pt x="1114662" y="817567"/>
                </a:lnTo>
                <a:lnTo>
                  <a:pt x="386867" y="817567"/>
                </a:lnTo>
                <a:lnTo>
                  <a:pt x="386381" y="816539"/>
                </a:lnTo>
                <a:lnTo>
                  <a:pt x="385055" y="816539"/>
                </a:lnTo>
                <a:lnTo>
                  <a:pt x="0" y="2266"/>
                </a:lnTo>
                <a:lnTo>
                  <a:pt x="1073" y="2266"/>
                </a:lnTo>
                <a:close/>
              </a:path>
            </a:pathLst>
          </a:custGeom>
          <a:solidFill>
            <a:srgbClr val="9B9B9B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55" name="Freeform 154"/>
          <p:cNvSpPr>
            <a:spLocks/>
          </p:cNvSpPr>
          <p:nvPr/>
        </p:nvSpPr>
        <p:spPr bwMode="auto">
          <a:xfrm>
            <a:off x="775026" y="2381748"/>
            <a:ext cx="2679671" cy="932953"/>
          </a:xfrm>
          <a:custGeom>
            <a:avLst/>
            <a:gdLst>
              <a:gd name="T0" fmla="*/ 0 w 1637"/>
              <a:gd name="T1" fmla="*/ 0 h 485"/>
              <a:gd name="T2" fmla="*/ 201 w 1637"/>
              <a:gd name="T3" fmla="*/ 431 h 485"/>
              <a:gd name="T4" fmla="*/ 785 w 1637"/>
              <a:gd name="T5" fmla="*/ 431 h 485"/>
              <a:gd name="T6" fmla="*/ 820 w 1637"/>
              <a:gd name="T7" fmla="*/ 485 h 485"/>
              <a:gd name="T8" fmla="*/ 851 w 1637"/>
              <a:gd name="T9" fmla="*/ 431 h 485"/>
              <a:gd name="T10" fmla="*/ 1435 w 1637"/>
              <a:gd name="T11" fmla="*/ 431 h 485"/>
              <a:gd name="T12" fmla="*/ 1637 w 1637"/>
              <a:gd name="T13" fmla="*/ 0 h 485"/>
              <a:gd name="T14" fmla="*/ 0 w 1637"/>
              <a:gd name="T15" fmla="*/ 0 h 485"/>
              <a:gd name="T16" fmla="*/ 0 w 1637"/>
              <a:gd name="T17" fmla="*/ 0 h 485"/>
              <a:gd name="T18" fmla="*/ 0 w 1637"/>
              <a:gd name="T19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7" h="485">
                <a:moveTo>
                  <a:pt x="0" y="0"/>
                </a:moveTo>
                <a:lnTo>
                  <a:pt x="201" y="431"/>
                </a:lnTo>
                <a:lnTo>
                  <a:pt x="785" y="431"/>
                </a:lnTo>
                <a:lnTo>
                  <a:pt x="820" y="485"/>
                </a:lnTo>
                <a:lnTo>
                  <a:pt x="851" y="431"/>
                </a:lnTo>
                <a:lnTo>
                  <a:pt x="1435" y="431"/>
                </a:lnTo>
                <a:lnTo>
                  <a:pt x="163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56" name="Freeform 155"/>
          <p:cNvSpPr>
            <a:spLocks/>
          </p:cNvSpPr>
          <p:nvPr/>
        </p:nvSpPr>
        <p:spPr bwMode="auto">
          <a:xfrm>
            <a:off x="441090" y="1558443"/>
            <a:ext cx="3347541" cy="925260"/>
          </a:xfrm>
          <a:custGeom>
            <a:avLst/>
            <a:gdLst>
              <a:gd name="T0" fmla="*/ 1250 w 1250"/>
              <a:gd name="T1" fmla="*/ 0 h 294"/>
              <a:gd name="T2" fmla="*/ 1126 w 1250"/>
              <a:gd name="T3" fmla="*/ 261 h 294"/>
              <a:gd name="T4" fmla="*/ 646 w 1250"/>
              <a:gd name="T5" fmla="*/ 261 h 294"/>
              <a:gd name="T6" fmla="*/ 626 w 1250"/>
              <a:gd name="T7" fmla="*/ 294 h 294"/>
              <a:gd name="T8" fmla="*/ 605 w 1250"/>
              <a:gd name="T9" fmla="*/ 261 h 294"/>
              <a:gd name="T10" fmla="*/ 125 w 1250"/>
              <a:gd name="T11" fmla="*/ 261 h 294"/>
              <a:gd name="T12" fmla="*/ 55 w 1250"/>
              <a:gd name="T13" fmla="*/ 115 h 294"/>
              <a:gd name="T14" fmla="*/ 55 w 1250"/>
              <a:gd name="T15" fmla="*/ 115 h 294"/>
              <a:gd name="T16" fmla="*/ 0 w 1250"/>
              <a:gd name="T17" fmla="*/ 0 h 294"/>
              <a:gd name="T18" fmla="*/ 135 w 1250"/>
              <a:gd name="T19" fmla="*/ 0 h 294"/>
              <a:gd name="T20" fmla="*/ 135 w 1250"/>
              <a:gd name="T21" fmla="*/ 0 h 294"/>
              <a:gd name="T22" fmla="*/ 626 w 1250"/>
              <a:gd name="T23" fmla="*/ 0 h 294"/>
              <a:gd name="T24" fmla="*/ 1095 w 1250"/>
              <a:gd name="T25" fmla="*/ 0 h 294"/>
              <a:gd name="T26" fmla="*/ 1095 w 1250"/>
              <a:gd name="T27" fmla="*/ 0 h 294"/>
              <a:gd name="T28" fmla="*/ 1250 w 1250"/>
              <a:gd name="T2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50" h="294">
                <a:moveTo>
                  <a:pt x="1250" y="0"/>
                </a:moveTo>
                <a:cubicBezTo>
                  <a:pt x="1126" y="261"/>
                  <a:pt x="1126" y="261"/>
                  <a:pt x="1126" y="261"/>
                </a:cubicBezTo>
                <a:cubicBezTo>
                  <a:pt x="646" y="261"/>
                  <a:pt x="646" y="261"/>
                  <a:pt x="646" y="261"/>
                </a:cubicBezTo>
                <a:cubicBezTo>
                  <a:pt x="646" y="261"/>
                  <a:pt x="646" y="261"/>
                  <a:pt x="626" y="294"/>
                </a:cubicBezTo>
                <a:cubicBezTo>
                  <a:pt x="626" y="294"/>
                  <a:pt x="626" y="294"/>
                  <a:pt x="605" y="261"/>
                </a:cubicBezTo>
                <a:cubicBezTo>
                  <a:pt x="605" y="261"/>
                  <a:pt x="605" y="261"/>
                  <a:pt x="125" y="261"/>
                </a:cubicBezTo>
                <a:cubicBezTo>
                  <a:pt x="125" y="261"/>
                  <a:pt x="124" y="261"/>
                  <a:pt x="55" y="115"/>
                </a:cubicBezTo>
                <a:cubicBezTo>
                  <a:pt x="55" y="115"/>
                  <a:pt x="55" y="115"/>
                  <a:pt x="55" y="115"/>
                </a:cubicBezTo>
                <a:cubicBezTo>
                  <a:pt x="0" y="0"/>
                  <a:pt x="0" y="0"/>
                  <a:pt x="0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626" y="0"/>
                  <a:pt x="626" y="0"/>
                  <a:pt x="626" y="0"/>
                </a:cubicBezTo>
                <a:cubicBezTo>
                  <a:pt x="626" y="0"/>
                  <a:pt x="626" y="0"/>
                  <a:pt x="1095" y="0"/>
                </a:cubicBezTo>
                <a:cubicBezTo>
                  <a:pt x="1095" y="0"/>
                  <a:pt x="1095" y="0"/>
                  <a:pt x="1095" y="0"/>
                </a:cubicBezTo>
                <a:lnTo>
                  <a:pt x="125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58" name="txt_visitors_nfi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1988142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67,050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1554969" y="1880590"/>
            <a:ext cx="1127387" cy="181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/>
              <a:t>Visitors</a:t>
            </a:r>
          </a:p>
        </p:txBody>
      </p:sp>
      <p:grpSp>
        <p:nvGrpSpPr>
          <p:cNvPr id="161" name="Group 4"/>
          <p:cNvGrpSpPr>
            <a:grpSpLocks noChangeAspect="1"/>
          </p:cNvGrpSpPr>
          <p:nvPr/>
        </p:nvGrpSpPr>
        <p:grpSpPr bwMode="auto">
          <a:xfrm>
            <a:off x="1999625" y="4197511"/>
            <a:ext cx="230472" cy="212989"/>
            <a:chOff x="1229" y="3302"/>
            <a:chExt cx="196" cy="196"/>
          </a:xfrm>
        </p:grpSpPr>
        <p:sp>
          <p:nvSpPr>
            <p:cNvPr id="199" name="Oval 198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0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69" name="Freeform 168"/>
          <p:cNvSpPr>
            <a:spLocks noEditPoints="1"/>
          </p:cNvSpPr>
          <p:nvPr/>
        </p:nvSpPr>
        <p:spPr bwMode="auto">
          <a:xfrm>
            <a:off x="1997479" y="3368350"/>
            <a:ext cx="234764" cy="214325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chemeClr val="bg1"/>
          </a:solidFill>
          <a:ln w="63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70" name="Group 169"/>
          <p:cNvGrpSpPr/>
          <p:nvPr/>
        </p:nvGrpSpPr>
        <p:grpSpPr>
          <a:xfrm>
            <a:off x="1988371" y="2528651"/>
            <a:ext cx="252982" cy="232293"/>
            <a:chOff x="5972176" y="3303588"/>
            <a:chExt cx="247650" cy="246063"/>
          </a:xfrm>
        </p:grpSpPr>
        <p:sp>
          <p:nvSpPr>
            <p:cNvPr id="192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1" name="Group 8"/>
          <p:cNvGrpSpPr>
            <a:grpSpLocks noChangeAspect="1"/>
          </p:cNvGrpSpPr>
          <p:nvPr/>
        </p:nvGrpSpPr>
        <p:grpSpPr bwMode="auto">
          <a:xfrm>
            <a:off x="1963332" y="1708156"/>
            <a:ext cx="303057" cy="151212"/>
            <a:chOff x="264" y="1506"/>
            <a:chExt cx="213" cy="115"/>
          </a:xfrm>
        </p:grpSpPr>
        <p:sp>
          <p:nvSpPr>
            <p:cNvPr id="183" name="Oval 9"/>
            <p:cNvSpPr>
              <a:spLocks noChangeArrowheads="1"/>
            </p:cNvSpPr>
            <p:nvPr/>
          </p:nvSpPr>
          <p:spPr bwMode="auto">
            <a:xfrm>
              <a:off x="342" y="1506"/>
              <a:ext cx="57" cy="57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Freeform 10"/>
            <p:cNvSpPr>
              <a:spLocks/>
            </p:cNvSpPr>
            <p:nvPr/>
          </p:nvSpPr>
          <p:spPr bwMode="auto">
            <a:xfrm>
              <a:off x="324" y="1574"/>
              <a:ext cx="93" cy="47"/>
            </a:xfrm>
            <a:custGeom>
              <a:avLst/>
              <a:gdLst>
                <a:gd name="T0" fmla="*/ 0 w 56"/>
                <a:gd name="T1" fmla="*/ 28 h 28"/>
                <a:gd name="T2" fmla="*/ 28 w 56"/>
                <a:gd name="T3" fmla="*/ 0 h 28"/>
                <a:gd name="T4" fmla="*/ 56 w 56"/>
                <a:gd name="T5" fmla="*/ 28 h 28"/>
                <a:gd name="T6" fmla="*/ 0 w 56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8">
                  <a:moveTo>
                    <a:pt x="0" y="28"/>
                  </a:moveTo>
                  <a:cubicBezTo>
                    <a:pt x="0" y="13"/>
                    <a:pt x="13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lnTo>
                    <a:pt x="0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Freeform 11"/>
            <p:cNvSpPr>
              <a:spLocks/>
            </p:cNvSpPr>
            <p:nvPr/>
          </p:nvSpPr>
          <p:spPr bwMode="auto">
            <a:xfrm>
              <a:off x="424" y="1582"/>
              <a:ext cx="53" cy="39"/>
            </a:xfrm>
            <a:custGeom>
              <a:avLst/>
              <a:gdLst>
                <a:gd name="T0" fmla="*/ 4 w 32"/>
                <a:gd name="T1" fmla="*/ 23 h 23"/>
                <a:gd name="T2" fmla="*/ 32 w 32"/>
                <a:gd name="T3" fmla="*/ 23 h 23"/>
                <a:gd name="T4" fmla="*/ 22 w 32"/>
                <a:gd name="T5" fmla="*/ 5 h 23"/>
                <a:gd name="T6" fmla="*/ 0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4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16"/>
                    <a:pt x="28" y="9"/>
                    <a:pt x="22" y="5"/>
                  </a:cubicBezTo>
                  <a:cubicBezTo>
                    <a:pt x="15" y="1"/>
                    <a:pt x="7" y="0"/>
                    <a:pt x="0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Oval 12"/>
            <p:cNvSpPr>
              <a:spLocks noChangeArrowheads="1"/>
            </p:cNvSpPr>
            <p:nvPr/>
          </p:nvSpPr>
          <p:spPr bwMode="auto">
            <a:xfrm>
              <a:off x="41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Freeform 13"/>
            <p:cNvSpPr>
              <a:spLocks/>
            </p:cNvSpPr>
            <p:nvPr/>
          </p:nvSpPr>
          <p:spPr bwMode="auto">
            <a:xfrm>
              <a:off x="264" y="1582"/>
              <a:ext cx="53" cy="39"/>
            </a:xfrm>
            <a:custGeom>
              <a:avLst/>
              <a:gdLst>
                <a:gd name="T0" fmla="*/ 28 w 32"/>
                <a:gd name="T1" fmla="*/ 23 h 23"/>
                <a:gd name="T2" fmla="*/ 0 w 32"/>
                <a:gd name="T3" fmla="*/ 23 h 23"/>
                <a:gd name="T4" fmla="*/ 10 w 32"/>
                <a:gd name="T5" fmla="*/ 5 h 23"/>
                <a:gd name="T6" fmla="*/ 32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28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6"/>
                    <a:pt x="4" y="9"/>
                    <a:pt x="10" y="5"/>
                  </a:cubicBezTo>
                  <a:cubicBezTo>
                    <a:pt x="17" y="1"/>
                    <a:pt x="25" y="0"/>
                    <a:pt x="32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Oval 14"/>
            <p:cNvSpPr>
              <a:spLocks noChangeArrowheads="1"/>
            </p:cNvSpPr>
            <p:nvPr/>
          </p:nvSpPr>
          <p:spPr bwMode="auto">
            <a:xfrm>
              <a:off x="27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36" name="txt_leads_nfi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2875808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1,415</a:t>
            </a:r>
          </a:p>
        </p:txBody>
      </p:sp>
      <p:sp>
        <p:nvSpPr>
          <p:cNvPr id="337" name="Rectangle 336"/>
          <p:cNvSpPr/>
          <p:nvPr/>
        </p:nvSpPr>
        <p:spPr>
          <a:xfrm>
            <a:off x="1554969" y="2777755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Leads</a:t>
            </a:r>
          </a:p>
        </p:txBody>
      </p:sp>
      <p:sp>
        <p:nvSpPr>
          <p:cNvPr id="338" name="txt_total_app_nfi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3698757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4,900</a:t>
            </a:r>
          </a:p>
        </p:txBody>
      </p:sp>
      <p:sp>
        <p:nvSpPr>
          <p:cNvPr id="339" name="Rectangle 338"/>
          <p:cNvSpPr/>
          <p:nvPr/>
        </p:nvSpPr>
        <p:spPr>
          <a:xfrm>
            <a:off x="1554969" y="3600703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340" name="txt_tot_approved_nfi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4521061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1,709</a:t>
            </a:r>
          </a:p>
        </p:txBody>
      </p:sp>
      <p:sp>
        <p:nvSpPr>
          <p:cNvPr id="341" name="Rectangle 340"/>
          <p:cNvSpPr/>
          <p:nvPr/>
        </p:nvSpPr>
        <p:spPr>
          <a:xfrm>
            <a:off x="1554969" y="4423006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Approvals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06036" y="5165433"/>
            <a:ext cx="3573915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Efficiency Metrics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12917" y="5537615"/>
            <a:ext cx="121368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Visitor to Lead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44" name="txt_visitors_leads_nfi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1811432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2.1%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3039172" y="5537615"/>
            <a:ext cx="1574052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Lead to Application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48" name="txt_leads_applications_nfi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4690679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346.3%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848714" y="5537615"/>
            <a:ext cx="1955688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Application to Approved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53" name="txt_application_approved_nfi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7861450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34.9%</a:t>
            </a:r>
          </a:p>
        </p:txBody>
      </p:sp>
      <p:cxnSp>
        <p:nvCxnSpPr>
          <p:cNvPr id="177" name="Straight Connector 176"/>
          <p:cNvCxnSpPr/>
          <p:nvPr/>
        </p:nvCxnSpPr>
        <p:spPr>
          <a:xfrm>
            <a:off x="506036" y="4994359"/>
            <a:ext cx="591783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242DF8F-F73B-45A5-B4BD-76E50F196FE3}"/>
              </a:ext>
            </a:extLst>
          </p:cNvPr>
          <p:cNvSpPr txBox="1"/>
          <p:nvPr/>
        </p:nvSpPr>
        <p:spPr>
          <a:xfrm>
            <a:off x="446665" y="1282835"/>
            <a:ext cx="1446718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Overall Journey</a:t>
            </a:r>
          </a:p>
        </p:txBody>
      </p:sp>
      <p:sp>
        <p:nvSpPr>
          <p:cNvPr id="108" name="Data Note">
            <a:extLst>
              <a:ext uri="{FF2B5EF4-FFF2-40B4-BE49-F238E27FC236}">
                <a16:creationId xmlns:a16="http://schemas.microsoft.com/office/drawing/2014/main" id="{50188CE5-FF25-4AB0-95BF-696FB0881386}"/>
              </a:ext>
            </a:extLst>
          </p:cNvPr>
          <p:cNvSpPr txBox="1"/>
          <p:nvPr/>
        </p:nvSpPr>
        <p:spPr>
          <a:xfrm>
            <a:off x="411480" y="6144360"/>
            <a:ext cx="2231380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rgbClr val="000000"/>
                </a:solidFill>
              </a:rPr>
              <a:t>Note: The current period of analysis is 2021 YTD</a:t>
            </a:r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208" name="Rectangle 207">
            <a:hlinkClick r:id="rId6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209" name="Rectangle 208">
            <a:hlinkClick r:id="rId7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210" name="Rectangle 209">
            <a:hlinkClick r:id="rId8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211" name="Rectangle 210">
            <a:hlinkClick r:id="rId9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212" name="Rectangle 211">
            <a:hlinkClick r:id="rId10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D</a:t>
            </a:r>
          </a:p>
        </p:txBody>
      </p:sp>
      <p:cxnSp>
        <p:nvCxnSpPr>
          <p:cNvPr id="99" name="Straight Connector 98"/>
          <p:cNvCxnSpPr>
            <a:cxnSpLocks/>
          </p:cNvCxnSpPr>
          <p:nvPr/>
        </p:nvCxnSpPr>
        <p:spPr>
          <a:xfrm flipH="1">
            <a:off x="3948430" y="3190064"/>
            <a:ext cx="475361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941544" y="2039815"/>
            <a:ext cx="1694282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Self-Service Journey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941544" y="3552593"/>
            <a:ext cx="178111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Rep-Assisted Journey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122" name="txt_self_service_approvals_nfi"/>
          <p:cNvSpPr/>
          <p:nvPr/>
        </p:nvSpPr>
        <p:spPr>
          <a:xfrm>
            <a:off x="7922906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1,842</a:t>
            </a:r>
          </a:p>
        </p:txBody>
      </p:sp>
      <p:grpSp>
        <p:nvGrpSpPr>
          <p:cNvPr id="123" name="Group 4"/>
          <p:cNvGrpSpPr>
            <a:grpSpLocks noChangeAspect="1"/>
          </p:cNvGrpSpPr>
          <p:nvPr/>
        </p:nvGrpSpPr>
        <p:grpSpPr bwMode="auto">
          <a:xfrm>
            <a:off x="7524728" y="2458886"/>
            <a:ext cx="280673" cy="280673"/>
            <a:chOff x="1229" y="3302"/>
            <a:chExt cx="196" cy="196"/>
          </a:xfrm>
        </p:grpSpPr>
        <p:sp>
          <p:nvSpPr>
            <p:cNvPr id="124" name="Oval 123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18" name="txt_self_service_applications_nfi"/>
          <p:cNvSpPr/>
          <p:nvPr/>
        </p:nvSpPr>
        <p:spPr>
          <a:xfrm>
            <a:off x="6158739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5,306</a:t>
            </a:r>
          </a:p>
        </p:txBody>
      </p:sp>
      <p:sp>
        <p:nvSpPr>
          <p:cNvPr id="120" name="Freeform 119"/>
          <p:cNvSpPr>
            <a:spLocks noEditPoints="1"/>
          </p:cNvSpPr>
          <p:nvPr/>
        </p:nvSpPr>
        <p:spPr bwMode="auto">
          <a:xfrm>
            <a:off x="5755334" y="2455840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12" name="txt_self_service_leads_nfi"/>
          <p:cNvSpPr/>
          <p:nvPr/>
        </p:nvSpPr>
        <p:spPr>
          <a:xfrm>
            <a:off x="4389344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1,676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3963754" y="2471116"/>
            <a:ext cx="308085" cy="306111"/>
            <a:chOff x="5972176" y="3303588"/>
            <a:chExt cx="247650" cy="246063"/>
          </a:xfrm>
        </p:grpSpPr>
        <p:sp>
          <p:nvSpPr>
            <p:cNvPr id="114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140" name="txt_rep_assisted_approvals_nfi"/>
          <p:cNvSpPr/>
          <p:nvPr/>
        </p:nvSpPr>
        <p:spPr>
          <a:xfrm>
            <a:off x="7922906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1,817</a:t>
            </a:r>
          </a:p>
        </p:txBody>
      </p:sp>
      <p:grpSp>
        <p:nvGrpSpPr>
          <p:cNvPr id="141" name="Group 4"/>
          <p:cNvGrpSpPr>
            <a:grpSpLocks noChangeAspect="1"/>
          </p:cNvGrpSpPr>
          <p:nvPr/>
        </p:nvGrpSpPr>
        <p:grpSpPr bwMode="auto">
          <a:xfrm>
            <a:off x="7524728" y="3976340"/>
            <a:ext cx="280673" cy="280673"/>
            <a:chOff x="1229" y="3302"/>
            <a:chExt cx="196" cy="196"/>
          </a:xfrm>
        </p:grpSpPr>
        <p:sp>
          <p:nvSpPr>
            <p:cNvPr id="142" name="Oval 141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37" name="txt_rep_assisted_applications_nfi"/>
          <p:cNvSpPr/>
          <p:nvPr/>
        </p:nvSpPr>
        <p:spPr>
          <a:xfrm>
            <a:off x="6158739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4,667</a:t>
            </a:r>
          </a:p>
        </p:txBody>
      </p:sp>
      <p:sp>
        <p:nvSpPr>
          <p:cNvPr id="138" name="Freeform 137"/>
          <p:cNvSpPr>
            <a:spLocks noEditPoints="1"/>
          </p:cNvSpPr>
          <p:nvPr/>
        </p:nvSpPr>
        <p:spPr bwMode="auto">
          <a:xfrm>
            <a:off x="5755334" y="3973294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31" name="txt_rep_assisted_leads_nfi"/>
          <p:cNvSpPr/>
          <p:nvPr/>
        </p:nvSpPr>
        <p:spPr>
          <a:xfrm>
            <a:off x="4389344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1,083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63754" y="3988570"/>
            <a:ext cx="308085" cy="306111"/>
            <a:chOff x="5972176" y="3303588"/>
            <a:chExt cx="247650" cy="246063"/>
          </a:xfrm>
        </p:grpSpPr>
        <p:sp>
          <p:nvSpPr>
            <p:cNvPr id="133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0CFF3121-7194-4FFC-9855-CF496380EF5B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80298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Comparison trends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1480" y="1128840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Month over Month 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46446" y="1128839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Year over Year</a:t>
            </a:r>
          </a:p>
        </p:txBody>
      </p:sp>
      <p:graphicFrame>
        <p:nvGraphicFramePr>
          <p:cNvPr id="34" name="MoM_nfi"/>
          <p:cNvGraphicFramePr/>
          <p:nvPr>
            <p:extLst>
              <p:ext uri="{D42A27DB-BD31-4B8C-83A1-F6EECF244321}">
                <p14:modId xmlns:p14="http://schemas.microsoft.com/office/powerpoint/2010/main" val="1070017665"/>
              </p:ext>
            </p:extLst>
          </p:nvPr>
        </p:nvGraphicFramePr>
        <p:xfrm>
          <a:off x="310680" y="1313506"/>
          <a:ext cx="5082587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YoY_nfi"/>
          <p:cNvGraphicFramePr/>
          <p:nvPr>
            <p:extLst>
              <p:ext uri="{D42A27DB-BD31-4B8C-83A1-F6EECF244321}">
                <p14:modId xmlns:p14="http://schemas.microsoft.com/office/powerpoint/2010/main" val="2724922358"/>
              </p:ext>
            </p:extLst>
          </p:nvPr>
        </p:nvGraphicFramePr>
        <p:xfrm>
          <a:off x="6740150" y="1313506"/>
          <a:ext cx="4846161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6096000" y="1208015"/>
            <a:ext cx="0" cy="377546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095565" y="5547360"/>
            <a:ext cx="2000871" cy="184666"/>
            <a:chOff x="5042628" y="5547360"/>
            <a:chExt cx="2000871" cy="184666"/>
          </a:xfrm>
        </p:grpSpPr>
        <p:grpSp>
          <p:nvGrpSpPr>
            <p:cNvPr id="38" name="Group 37"/>
            <p:cNvGrpSpPr/>
            <p:nvPr/>
          </p:nvGrpSpPr>
          <p:grpSpPr>
            <a:xfrm>
              <a:off x="5042628" y="5547360"/>
              <a:ext cx="684904" cy="184666"/>
              <a:chOff x="4152550" y="5452827"/>
              <a:chExt cx="684904" cy="18466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420673" y="5452827"/>
                <a:ext cx="4167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Leads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094099" y="5547360"/>
              <a:ext cx="949400" cy="184666"/>
              <a:chOff x="4152550" y="5452827"/>
              <a:chExt cx="949400" cy="18466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solidFill>
                <a:srgbClr val="6366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420673" y="5452827"/>
                <a:ext cx="68127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Approvals</a:t>
                </a:r>
              </a:p>
            </p:txBody>
          </p:sp>
        </p:grpSp>
      </p:grpSp>
      <p:sp>
        <p:nvSpPr>
          <p:cNvPr id="44" name="Freeform 43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45" name="Rectangle 44">
            <a:hlinkClick r:id="rId8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46" name="Rectangle 45">
            <a:hlinkClick r:id="rId9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47" name="Rectangle 46">
            <a:hlinkClick r:id="rId10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48" name="Rectangle 47">
            <a:hlinkClick r:id="rId11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49" name="Rectangle 48">
            <a:hlinkClick r:id="rId12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5CBBC9-DB0B-420D-BCA4-4A074D766DAA}"/>
              </a:ext>
            </a:extLst>
          </p:cNvPr>
          <p:cNvSpPr txBox="1"/>
          <p:nvPr/>
        </p:nvSpPr>
        <p:spPr>
          <a:xfrm>
            <a:off x="8285797" y="5493379"/>
            <a:ext cx="175605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 YoY% Change: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A9C3D2-2ECC-4546-B1E6-9EE4BDD226D7}"/>
              </a:ext>
            </a:extLst>
          </p:cNvPr>
          <p:cNvSpPr txBox="1"/>
          <p:nvPr/>
        </p:nvSpPr>
        <p:spPr>
          <a:xfrm>
            <a:off x="8292425" y="5208459"/>
            <a:ext cx="149156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YoY% Change:</a:t>
            </a:r>
          </a:p>
        </p:txBody>
      </p:sp>
      <p:sp>
        <p:nvSpPr>
          <p:cNvPr id="26" name="Approvals YoY_nfi">
            <a:extLst>
              <a:ext uri="{FF2B5EF4-FFF2-40B4-BE49-F238E27FC236}">
                <a16:creationId xmlns:a16="http://schemas.microsoft.com/office/drawing/2014/main" id="{30B60F44-B25D-4A10-A611-D3EDB33D4323}"/>
              </a:ext>
            </a:extLst>
          </p:cNvPr>
          <p:cNvSpPr txBox="1"/>
          <p:nvPr/>
        </p:nvSpPr>
        <p:spPr>
          <a:xfrm>
            <a:off x="10041717" y="5502844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- 3.8%</a:t>
            </a:r>
          </a:p>
        </p:txBody>
      </p:sp>
      <p:sp>
        <p:nvSpPr>
          <p:cNvPr id="27" name="Leads YoY_nfi">
            <a:extLst>
              <a:ext uri="{FF2B5EF4-FFF2-40B4-BE49-F238E27FC236}">
                <a16:creationId xmlns:a16="http://schemas.microsoft.com/office/drawing/2014/main" id="{B1A76DE5-6CB1-497F-BDA8-C14FC7C42A7E}"/>
              </a:ext>
            </a:extLst>
          </p:cNvPr>
          <p:cNvSpPr txBox="1"/>
          <p:nvPr/>
        </p:nvSpPr>
        <p:spPr>
          <a:xfrm>
            <a:off x="10035093" y="5204672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- 3.1%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E7C500-992B-4D80-9CC2-643A458835D4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391426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57">
            <a:extLst>
              <a:ext uri="{FF2B5EF4-FFF2-40B4-BE49-F238E27FC236}">
                <a16:creationId xmlns:a16="http://schemas.microsoft.com/office/drawing/2014/main" id="{9FB8E394-1842-406B-B652-623858123D32}"/>
              </a:ext>
            </a:extLst>
          </p:cNvPr>
          <p:cNvSpPr/>
          <p:nvPr/>
        </p:nvSpPr>
        <p:spPr>
          <a:xfrm rot="5400000">
            <a:off x="8051335" y="2431051"/>
            <a:ext cx="5440077" cy="23688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product_heading_nfi"/>
          <p:cNvSpPr txBox="1"/>
          <p:nvPr/>
        </p:nvSpPr>
        <p:spPr>
          <a:xfrm>
            <a:off x="413220" y="211574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Product Distribution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9756313" y="1251855"/>
            <a:ext cx="0" cy="4729845"/>
          </a:xfrm>
          <a:prstGeom prst="line">
            <a:avLst/>
          </a:prstGeom>
          <a:ln>
            <a:solidFill>
              <a:srgbClr val="5A5A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6"/>
          <p:cNvSpPr>
            <a:spLocks/>
          </p:cNvSpPr>
          <p:nvPr/>
        </p:nvSpPr>
        <p:spPr bwMode="auto">
          <a:xfrm>
            <a:off x="6203508" y="6522854"/>
            <a:ext cx="54418" cy="115366"/>
          </a:xfrm>
          <a:custGeom>
            <a:avLst/>
            <a:gdLst>
              <a:gd name="T0" fmla="*/ 0 w 25"/>
              <a:gd name="T1" fmla="*/ 0 h 53"/>
              <a:gd name="T2" fmla="*/ 25 w 25"/>
              <a:gd name="T3" fmla="*/ 27 h 53"/>
              <a:gd name="T4" fmla="*/ 0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0" y="0"/>
                </a:moveTo>
                <a:lnTo>
                  <a:pt x="25" y="27"/>
                </a:lnTo>
                <a:lnTo>
                  <a:pt x="0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>
            <a:off x="5934075" y="6522854"/>
            <a:ext cx="54418" cy="115366"/>
          </a:xfrm>
          <a:custGeom>
            <a:avLst/>
            <a:gdLst>
              <a:gd name="T0" fmla="*/ 25 w 25"/>
              <a:gd name="T1" fmla="*/ 0 h 53"/>
              <a:gd name="T2" fmla="*/ 0 w 25"/>
              <a:gd name="T3" fmla="*/ 27 h 53"/>
              <a:gd name="T4" fmla="*/ 25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25" y="0"/>
                </a:moveTo>
                <a:lnTo>
                  <a:pt x="0" y="27"/>
                </a:lnTo>
                <a:lnTo>
                  <a:pt x="25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" name="Rectangle 72">
            <a:hlinkClick r:id="" action="ppaction://hlinkshowjump?jump=previousslide"/>
          </p:cNvPr>
          <p:cNvSpPr/>
          <p:nvPr/>
        </p:nvSpPr>
        <p:spPr>
          <a:xfrm>
            <a:off x="5878291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hlinkClick r:id="" action="ppaction://hlinkshowjump?jump=nextslide"/>
          </p:cNvPr>
          <p:cNvSpPr/>
          <p:nvPr/>
        </p:nvSpPr>
        <p:spPr>
          <a:xfrm>
            <a:off x="6140104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AC28474-6099-4DFB-8F8D-96912F762B13}"/>
              </a:ext>
            </a:extLst>
          </p:cNvPr>
          <p:cNvSpPr txBox="1"/>
          <p:nvPr/>
        </p:nvSpPr>
        <p:spPr>
          <a:xfrm>
            <a:off x="9901697" y="1251855"/>
            <a:ext cx="1871518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sz="1400" b="1" dirty="0">
                <a:solidFill>
                  <a:schemeClr val="bg1"/>
                </a:solidFill>
              </a:rPr>
              <a:t>Insight</a:t>
            </a:r>
          </a:p>
        </p:txBody>
      </p:sp>
      <p:sp>
        <p:nvSpPr>
          <p:cNvPr id="148" name="product_insight_nfi">
            <a:extLst>
              <a:ext uri="{FF2B5EF4-FFF2-40B4-BE49-F238E27FC236}">
                <a16:creationId xmlns:a16="http://schemas.microsoft.com/office/drawing/2014/main" id="{725EC5A7-F23E-4845-BA32-33934BFDED9C}"/>
              </a:ext>
            </a:extLst>
          </p:cNvPr>
          <p:cNvSpPr/>
          <p:nvPr/>
        </p:nvSpPr>
        <p:spPr>
          <a:xfrm>
            <a:off x="9901697" y="1571802"/>
            <a:ext cx="1770487" cy="20313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Prod C has a Purchase share of 17.7% and it is ranked 3 among all products. With Add to Cart share of 12.8% and a rank of 6, Prod C has highest Product Purchase Rate of 128.1%. Focus on maintaining Product Purchase Rate for Prod C.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5" name="Approvals Note">
            <a:extLst>
              <a:ext uri="{FF2B5EF4-FFF2-40B4-BE49-F238E27FC236}">
                <a16:creationId xmlns:a16="http://schemas.microsoft.com/office/drawing/2014/main" id="{11713F13-0402-480A-8AF6-AF5592EE352A}"/>
              </a:ext>
            </a:extLst>
          </p:cNvPr>
          <p:cNvSpPr txBox="1"/>
          <p:nvPr/>
        </p:nvSpPr>
        <p:spPr>
          <a:xfrm>
            <a:off x="411480" y="6144360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Approvals and purchases are not a direct 1:1 correlation, as one merchant could purchase multiple devices</a:t>
            </a:r>
          </a:p>
        </p:txBody>
      </p:sp>
      <p:pic>
        <p:nvPicPr>
          <p:cNvPr id="136" name="Picture 81" descr="Image result for firstdata st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5" y="1791327"/>
            <a:ext cx="652136" cy="35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187110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</a:t>
            </a:r>
          </a:p>
        </p:txBody>
      </p:sp>
      <p:pic>
        <p:nvPicPr>
          <p:cNvPr id="138" name="Picture 79" descr="Related imag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4007" r="16013" b="7100"/>
          <a:stretch/>
        </p:blipFill>
        <p:spPr bwMode="auto">
          <a:xfrm>
            <a:off x="647324" y="2542025"/>
            <a:ext cx="812138" cy="39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2616160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B</a:t>
            </a:r>
          </a:p>
        </p:txBody>
      </p:sp>
      <p:pic>
        <p:nvPicPr>
          <p:cNvPr id="140" name="Picture 77" descr="Image result for firstdata flex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5" r="27523" b="10288"/>
          <a:stretch/>
        </p:blipFill>
        <p:spPr bwMode="auto">
          <a:xfrm rot="20670894">
            <a:off x="854350" y="3257237"/>
            <a:ext cx="398086" cy="45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336121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C</a:t>
            </a:r>
          </a:p>
        </p:txBody>
      </p:sp>
      <p:pic>
        <p:nvPicPr>
          <p:cNvPr id="142" name="Picture 75" descr="Related imag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2" r="18313" b="8735"/>
          <a:stretch/>
        </p:blipFill>
        <p:spPr bwMode="auto">
          <a:xfrm>
            <a:off x="810577" y="3987067"/>
            <a:ext cx="485632" cy="4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106270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D</a:t>
            </a:r>
          </a:p>
        </p:txBody>
      </p:sp>
      <p:pic>
        <p:nvPicPr>
          <p:cNvPr id="144" name="Picture 14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" t="-4997" r="18473" b="-2"/>
          <a:stretch/>
        </p:blipFill>
        <p:spPr>
          <a:xfrm>
            <a:off x="655827" y="4671392"/>
            <a:ext cx="795131" cy="587998"/>
          </a:xfrm>
          <a:prstGeom prst="rect">
            <a:avLst/>
          </a:prstGeom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851325"/>
            <a:ext cx="49603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 </a:t>
            </a:r>
            <a:b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5511743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E</a:t>
            </a:r>
          </a:p>
        </p:txBody>
      </p:sp>
      <p:pic>
        <p:nvPicPr>
          <p:cNvPr id="272" name="Picture 27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7" y="5472576"/>
            <a:ext cx="665512" cy="458598"/>
          </a:xfrm>
          <a:prstGeom prst="rect">
            <a:avLst/>
          </a:prstGeom>
        </p:spPr>
      </p:pic>
      <p:sp>
        <p:nvSpPr>
          <p:cNvPr id="274" name="TextBox 273"/>
          <p:cNvSpPr txBox="1"/>
          <p:nvPr/>
        </p:nvSpPr>
        <p:spPr>
          <a:xfrm>
            <a:off x="5254966" y="1333890"/>
            <a:ext cx="98318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to cart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3178238" y="1333890"/>
            <a:ext cx="86902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Views</a:t>
            </a:r>
          </a:p>
        </p:txBody>
      </p:sp>
      <p:sp>
        <p:nvSpPr>
          <p:cNvPr id="368" name="Freeform 12"/>
          <p:cNvSpPr>
            <a:spLocks/>
          </p:cNvSpPr>
          <p:nvPr/>
        </p:nvSpPr>
        <p:spPr bwMode="auto">
          <a:xfrm>
            <a:off x="5587727" y="1038172"/>
            <a:ext cx="307978" cy="171450"/>
          </a:xfrm>
          <a:custGeom>
            <a:avLst/>
            <a:gdLst>
              <a:gd name="T0" fmla="*/ 0 w 79"/>
              <a:gd name="T1" fmla="*/ 0 h 44"/>
              <a:gd name="T2" fmla="*/ 74 w 79"/>
              <a:gd name="T3" fmla="*/ 0 h 44"/>
              <a:gd name="T4" fmla="*/ 78 w 79"/>
              <a:gd name="T5" fmla="*/ 2 h 44"/>
              <a:gd name="T6" fmla="*/ 78 w 79"/>
              <a:gd name="T7" fmla="*/ 5 h 44"/>
              <a:gd name="T8" fmla="*/ 70 w 79"/>
              <a:gd name="T9" fmla="*/ 35 h 44"/>
              <a:gd name="T10" fmla="*/ 58 w 79"/>
              <a:gd name="T11" fmla="*/ 44 h 44"/>
              <a:gd name="T12" fmla="*/ 9 w 79"/>
              <a:gd name="T13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44">
                <a:moveTo>
                  <a:pt x="0" y="0"/>
                </a:moveTo>
                <a:cubicBezTo>
                  <a:pt x="74" y="0"/>
                  <a:pt x="74" y="0"/>
                  <a:pt x="74" y="0"/>
                </a:cubicBezTo>
                <a:cubicBezTo>
                  <a:pt x="76" y="0"/>
                  <a:pt x="77" y="1"/>
                  <a:pt x="78" y="2"/>
                </a:cubicBezTo>
                <a:cubicBezTo>
                  <a:pt x="78" y="3"/>
                  <a:pt x="79" y="4"/>
                  <a:pt x="78" y="5"/>
                </a:cubicBezTo>
                <a:cubicBezTo>
                  <a:pt x="70" y="35"/>
                  <a:pt x="70" y="35"/>
                  <a:pt x="70" y="35"/>
                </a:cubicBezTo>
                <a:cubicBezTo>
                  <a:pt x="69" y="40"/>
                  <a:pt x="64" y="44"/>
                  <a:pt x="58" y="44"/>
                </a:cubicBezTo>
                <a:cubicBezTo>
                  <a:pt x="9" y="44"/>
                  <a:pt x="9" y="44"/>
                  <a:pt x="9" y="44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9" name="Freeform 13"/>
          <p:cNvSpPr>
            <a:spLocks/>
          </p:cNvSpPr>
          <p:nvPr/>
        </p:nvSpPr>
        <p:spPr bwMode="auto">
          <a:xfrm>
            <a:off x="5540102" y="958797"/>
            <a:ext cx="296865" cy="296863"/>
          </a:xfrm>
          <a:custGeom>
            <a:avLst/>
            <a:gdLst>
              <a:gd name="T0" fmla="*/ 0 w 76"/>
              <a:gd name="T1" fmla="*/ 0 h 76"/>
              <a:gd name="T2" fmla="*/ 1 w 76"/>
              <a:gd name="T3" fmla="*/ 0 h 76"/>
              <a:gd name="T4" fmla="*/ 9 w 76"/>
              <a:gd name="T5" fmla="*/ 6 h 76"/>
              <a:gd name="T6" fmla="*/ 22 w 76"/>
              <a:gd name="T7" fmla="*/ 70 h 76"/>
              <a:gd name="T8" fmla="*/ 30 w 76"/>
              <a:gd name="T9" fmla="*/ 76 h 76"/>
              <a:gd name="T10" fmla="*/ 76 w 76"/>
              <a:gd name="T11" fmla="*/ 7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6" h="76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5" y="0"/>
                  <a:pt x="8" y="3"/>
                  <a:pt x="9" y="6"/>
                </a:cubicBezTo>
                <a:cubicBezTo>
                  <a:pt x="22" y="70"/>
                  <a:pt x="22" y="70"/>
                  <a:pt x="22" y="70"/>
                </a:cubicBezTo>
                <a:cubicBezTo>
                  <a:pt x="23" y="73"/>
                  <a:pt x="26" y="76"/>
                  <a:pt x="30" y="76"/>
                </a:cubicBezTo>
                <a:cubicBezTo>
                  <a:pt x="76" y="76"/>
                  <a:pt x="76" y="76"/>
                  <a:pt x="76" y="76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0" name="Oval 14"/>
          <p:cNvSpPr>
            <a:spLocks noChangeArrowheads="1"/>
          </p:cNvSpPr>
          <p:nvPr/>
        </p:nvSpPr>
        <p:spPr bwMode="auto">
          <a:xfrm>
            <a:off x="5625828" y="1271535"/>
            <a:ext cx="47625" cy="47625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1" name="Oval 15"/>
          <p:cNvSpPr>
            <a:spLocks noChangeArrowheads="1"/>
          </p:cNvSpPr>
          <p:nvPr/>
        </p:nvSpPr>
        <p:spPr bwMode="auto">
          <a:xfrm>
            <a:off x="5782992" y="1271535"/>
            <a:ext cx="46038" cy="47625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5" name="Freeform 364"/>
          <p:cNvSpPr>
            <a:spLocks/>
          </p:cNvSpPr>
          <p:nvPr/>
        </p:nvSpPr>
        <p:spPr bwMode="auto">
          <a:xfrm>
            <a:off x="7714076" y="1068335"/>
            <a:ext cx="352425" cy="250825"/>
          </a:xfrm>
          <a:custGeom>
            <a:avLst/>
            <a:gdLst>
              <a:gd name="T0" fmla="*/ 77 w 90"/>
              <a:gd name="T1" fmla="*/ 64 h 64"/>
              <a:gd name="T2" fmla="*/ 13 w 90"/>
              <a:gd name="T3" fmla="*/ 64 h 64"/>
              <a:gd name="T4" fmla="*/ 4 w 90"/>
              <a:gd name="T5" fmla="*/ 60 h 64"/>
              <a:gd name="T6" fmla="*/ 1 w 90"/>
              <a:gd name="T7" fmla="*/ 51 h 64"/>
              <a:gd name="T8" fmla="*/ 7 w 90"/>
              <a:gd name="T9" fmla="*/ 0 h 64"/>
              <a:gd name="T10" fmla="*/ 83 w 90"/>
              <a:gd name="T11" fmla="*/ 0 h 64"/>
              <a:gd name="T12" fmla="*/ 89 w 90"/>
              <a:gd name="T13" fmla="*/ 51 h 64"/>
              <a:gd name="T14" fmla="*/ 86 w 90"/>
              <a:gd name="T15" fmla="*/ 60 h 64"/>
              <a:gd name="T16" fmla="*/ 77 w 90"/>
              <a:gd name="T17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" h="64">
                <a:moveTo>
                  <a:pt x="77" y="64"/>
                </a:moveTo>
                <a:cubicBezTo>
                  <a:pt x="13" y="64"/>
                  <a:pt x="13" y="64"/>
                  <a:pt x="13" y="64"/>
                </a:cubicBezTo>
                <a:cubicBezTo>
                  <a:pt x="9" y="64"/>
                  <a:pt x="6" y="63"/>
                  <a:pt x="4" y="60"/>
                </a:cubicBezTo>
                <a:cubicBezTo>
                  <a:pt x="1" y="57"/>
                  <a:pt x="0" y="54"/>
                  <a:pt x="1" y="51"/>
                </a:cubicBezTo>
                <a:cubicBezTo>
                  <a:pt x="7" y="0"/>
                  <a:pt x="7" y="0"/>
                  <a:pt x="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9" y="51"/>
                  <a:pt x="89" y="51"/>
                  <a:pt x="89" y="51"/>
                </a:cubicBezTo>
                <a:cubicBezTo>
                  <a:pt x="90" y="54"/>
                  <a:pt x="89" y="57"/>
                  <a:pt x="86" y="60"/>
                </a:cubicBezTo>
                <a:cubicBezTo>
                  <a:pt x="84" y="63"/>
                  <a:pt x="81" y="64"/>
                  <a:pt x="77" y="64"/>
                </a:cubicBezTo>
                <a:close/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6" name="Freeform 365"/>
          <p:cNvSpPr>
            <a:spLocks/>
          </p:cNvSpPr>
          <p:nvPr/>
        </p:nvSpPr>
        <p:spPr bwMode="auto">
          <a:xfrm>
            <a:off x="7741064" y="1030235"/>
            <a:ext cx="298450" cy="38100"/>
          </a:xfrm>
          <a:custGeom>
            <a:avLst/>
            <a:gdLst>
              <a:gd name="T0" fmla="*/ 14 w 76"/>
              <a:gd name="T1" fmla="*/ 0 h 10"/>
              <a:gd name="T2" fmla="*/ 8 w 76"/>
              <a:gd name="T3" fmla="*/ 0 h 10"/>
              <a:gd name="T4" fmla="*/ 5 w 76"/>
              <a:gd name="T5" fmla="*/ 2 h 10"/>
              <a:gd name="T6" fmla="*/ 0 w 76"/>
              <a:gd name="T7" fmla="*/ 10 h 10"/>
              <a:gd name="T8" fmla="*/ 76 w 76"/>
              <a:gd name="T9" fmla="*/ 10 h 10"/>
              <a:gd name="T10" fmla="*/ 71 w 76"/>
              <a:gd name="T11" fmla="*/ 2 h 10"/>
              <a:gd name="T12" fmla="*/ 68 w 76"/>
              <a:gd name="T13" fmla="*/ 0 h 10"/>
              <a:gd name="T14" fmla="*/ 62 w 76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" h="10">
                <a:moveTo>
                  <a:pt x="14" y="0"/>
                </a:moveTo>
                <a:cubicBezTo>
                  <a:pt x="8" y="0"/>
                  <a:pt x="8" y="0"/>
                  <a:pt x="8" y="0"/>
                </a:cubicBezTo>
                <a:cubicBezTo>
                  <a:pt x="7" y="0"/>
                  <a:pt x="6" y="1"/>
                  <a:pt x="5" y="2"/>
                </a:cubicBezTo>
                <a:cubicBezTo>
                  <a:pt x="0" y="10"/>
                  <a:pt x="0" y="10"/>
                  <a:pt x="0" y="10"/>
                </a:cubicBezTo>
                <a:cubicBezTo>
                  <a:pt x="76" y="10"/>
                  <a:pt x="76" y="10"/>
                  <a:pt x="76" y="10"/>
                </a:cubicBezTo>
                <a:cubicBezTo>
                  <a:pt x="71" y="2"/>
                  <a:pt x="71" y="2"/>
                  <a:pt x="71" y="2"/>
                </a:cubicBezTo>
                <a:cubicBezTo>
                  <a:pt x="70" y="1"/>
                  <a:pt x="69" y="0"/>
                  <a:pt x="68" y="0"/>
                </a:cubicBezTo>
                <a:cubicBezTo>
                  <a:pt x="62" y="0"/>
                  <a:pt x="62" y="0"/>
                  <a:pt x="62" y="0"/>
                </a:cubicBezTo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7" name="Freeform 366"/>
          <p:cNvSpPr>
            <a:spLocks/>
          </p:cNvSpPr>
          <p:nvPr/>
        </p:nvSpPr>
        <p:spPr bwMode="auto">
          <a:xfrm>
            <a:off x="7828376" y="958797"/>
            <a:ext cx="123825" cy="109538"/>
          </a:xfrm>
          <a:custGeom>
            <a:avLst/>
            <a:gdLst>
              <a:gd name="T0" fmla="*/ 32 w 32"/>
              <a:gd name="T1" fmla="*/ 16 h 28"/>
              <a:gd name="T2" fmla="*/ 16 w 32"/>
              <a:gd name="T3" fmla="*/ 0 h 28"/>
              <a:gd name="T4" fmla="*/ 0 w 32"/>
              <a:gd name="T5" fmla="*/ 16 h 28"/>
              <a:gd name="T6" fmla="*/ 0 w 32"/>
              <a:gd name="T7" fmla="*/ 28 h 28"/>
              <a:gd name="T8" fmla="*/ 32 w 32"/>
              <a:gd name="T9" fmla="*/ 28 h 28"/>
              <a:gd name="T10" fmla="*/ 32 w 32"/>
              <a:gd name="T11" fmla="*/ 16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" h="28">
                <a:moveTo>
                  <a:pt x="32" y="16"/>
                </a:moveTo>
                <a:cubicBezTo>
                  <a:pt x="32" y="7"/>
                  <a:pt x="25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28"/>
                  <a:pt x="0" y="28"/>
                  <a:pt x="0" y="28"/>
                </a:cubicBezTo>
                <a:cubicBezTo>
                  <a:pt x="32" y="28"/>
                  <a:pt x="32" y="28"/>
                  <a:pt x="32" y="28"/>
                </a:cubicBezTo>
                <a:lnTo>
                  <a:pt x="32" y="16"/>
                </a:lnTo>
                <a:close/>
              </a:path>
            </a:pathLst>
          </a:custGeom>
          <a:noFill/>
          <a:ln w="19050" cap="rnd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8" name="Freeform 260">
            <a:extLst>
              <a:ext uri="{FF2B5EF4-FFF2-40B4-BE49-F238E27FC236}">
                <a16:creationId xmlns:a16="http://schemas.microsoft.com/office/drawing/2014/main" id="{BE7CBB2B-BA7E-4B43-AE24-6AE8498D2475}"/>
              </a:ext>
            </a:extLst>
          </p:cNvPr>
          <p:cNvSpPr>
            <a:spLocks/>
          </p:cNvSpPr>
          <p:nvPr/>
        </p:nvSpPr>
        <p:spPr bwMode="auto">
          <a:xfrm>
            <a:off x="3458035" y="990547"/>
            <a:ext cx="38100" cy="39687"/>
          </a:xfrm>
          <a:custGeom>
            <a:avLst/>
            <a:gdLst>
              <a:gd name="T0" fmla="*/ 0 w 12"/>
              <a:gd name="T1" fmla="*/ 12 h 12"/>
              <a:gd name="T2" fmla="*/ 0 w 12"/>
              <a:gd name="T3" fmla="*/ 4 h 12"/>
              <a:gd name="T4" fmla="*/ 4 w 12"/>
              <a:gd name="T5" fmla="*/ 0 h 12"/>
              <a:gd name="T6" fmla="*/ 12 w 12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0" y="12"/>
                </a:move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2" y="0"/>
                  <a:pt x="12" y="0"/>
                  <a:pt x="12" y="0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" name="Freeform 261">
            <a:extLst>
              <a:ext uri="{FF2B5EF4-FFF2-40B4-BE49-F238E27FC236}">
                <a16:creationId xmlns:a16="http://schemas.microsoft.com/office/drawing/2014/main" id="{E8CDB7AD-4195-48B7-962A-4D2314A1FA89}"/>
              </a:ext>
            </a:extLst>
          </p:cNvPr>
          <p:cNvSpPr>
            <a:spLocks/>
          </p:cNvSpPr>
          <p:nvPr/>
        </p:nvSpPr>
        <p:spPr bwMode="auto">
          <a:xfrm>
            <a:off x="3716798" y="990547"/>
            <a:ext cx="39688" cy="39687"/>
          </a:xfrm>
          <a:custGeom>
            <a:avLst/>
            <a:gdLst>
              <a:gd name="T0" fmla="*/ 12 w 12"/>
              <a:gd name="T1" fmla="*/ 12 h 12"/>
              <a:gd name="T2" fmla="*/ 12 w 12"/>
              <a:gd name="T3" fmla="*/ 4 h 12"/>
              <a:gd name="T4" fmla="*/ 8 w 12"/>
              <a:gd name="T5" fmla="*/ 0 h 12"/>
              <a:gd name="T6" fmla="*/ 0 w 12"/>
              <a:gd name="T7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12" y="12"/>
                </a:move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" name="Freeform 262">
            <a:extLst>
              <a:ext uri="{FF2B5EF4-FFF2-40B4-BE49-F238E27FC236}">
                <a16:creationId xmlns:a16="http://schemas.microsoft.com/office/drawing/2014/main" id="{6894E76D-10F8-4615-8EA0-826DB1913F97}"/>
              </a:ext>
            </a:extLst>
          </p:cNvPr>
          <p:cNvSpPr>
            <a:spLocks/>
          </p:cNvSpPr>
          <p:nvPr/>
        </p:nvSpPr>
        <p:spPr bwMode="auto">
          <a:xfrm>
            <a:off x="3458035" y="1249309"/>
            <a:ext cx="38100" cy="38100"/>
          </a:xfrm>
          <a:custGeom>
            <a:avLst/>
            <a:gdLst>
              <a:gd name="T0" fmla="*/ 0 w 12"/>
              <a:gd name="T1" fmla="*/ 0 h 12"/>
              <a:gd name="T2" fmla="*/ 0 w 12"/>
              <a:gd name="T3" fmla="*/ 8 h 12"/>
              <a:gd name="T4" fmla="*/ 4 w 12"/>
              <a:gd name="T5" fmla="*/ 12 h 12"/>
              <a:gd name="T6" fmla="*/ 12 w 12"/>
              <a:gd name="T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0" y="10"/>
                  <a:pt x="2" y="12"/>
                  <a:pt x="4" y="12"/>
                </a:cubicBezTo>
                <a:cubicBezTo>
                  <a:pt x="12" y="12"/>
                  <a:pt x="12" y="12"/>
                  <a:pt x="12" y="12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Freeform 263">
            <a:extLst>
              <a:ext uri="{FF2B5EF4-FFF2-40B4-BE49-F238E27FC236}">
                <a16:creationId xmlns:a16="http://schemas.microsoft.com/office/drawing/2014/main" id="{B210F6D3-422D-404D-8B51-D1B5F74BB7A4}"/>
              </a:ext>
            </a:extLst>
          </p:cNvPr>
          <p:cNvSpPr>
            <a:spLocks/>
          </p:cNvSpPr>
          <p:nvPr/>
        </p:nvSpPr>
        <p:spPr bwMode="auto">
          <a:xfrm>
            <a:off x="3716798" y="1249309"/>
            <a:ext cx="39688" cy="38100"/>
          </a:xfrm>
          <a:custGeom>
            <a:avLst/>
            <a:gdLst>
              <a:gd name="T0" fmla="*/ 12 w 12"/>
              <a:gd name="T1" fmla="*/ 0 h 12"/>
              <a:gd name="T2" fmla="*/ 12 w 12"/>
              <a:gd name="T3" fmla="*/ 8 h 12"/>
              <a:gd name="T4" fmla="*/ 8 w 12"/>
              <a:gd name="T5" fmla="*/ 12 h 12"/>
              <a:gd name="T6" fmla="*/ 0 w 12"/>
              <a:gd name="T7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2">
                <a:moveTo>
                  <a:pt x="12" y="0"/>
                </a:moveTo>
                <a:cubicBezTo>
                  <a:pt x="12" y="8"/>
                  <a:pt x="12" y="8"/>
                  <a:pt x="12" y="8"/>
                </a:cubicBezTo>
                <a:cubicBezTo>
                  <a:pt x="12" y="10"/>
                  <a:pt x="10" y="12"/>
                  <a:pt x="8" y="12"/>
                </a:cubicBezTo>
                <a:cubicBezTo>
                  <a:pt x="0" y="12"/>
                  <a:pt x="0" y="12"/>
                  <a:pt x="0" y="12"/>
                </a:cubicBezTo>
              </a:path>
            </a:pathLst>
          </a:cu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2" name="Oval 264">
            <a:extLst>
              <a:ext uri="{FF2B5EF4-FFF2-40B4-BE49-F238E27FC236}">
                <a16:creationId xmlns:a16="http://schemas.microsoft.com/office/drawing/2014/main" id="{C1441970-5706-442E-AA32-7157D55C8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223" y="1093734"/>
            <a:ext cx="90488" cy="90487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3" name="Oval 265">
            <a:extLst>
              <a:ext uri="{FF2B5EF4-FFF2-40B4-BE49-F238E27FC236}">
                <a16:creationId xmlns:a16="http://schemas.microsoft.com/office/drawing/2014/main" id="{FC8CAA09-614B-4A1D-95A0-F2482C747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085" y="1136597"/>
            <a:ext cx="6350" cy="6350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" name="Oval 266">
            <a:extLst>
              <a:ext uri="{FF2B5EF4-FFF2-40B4-BE49-F238E27FC236}">
                <a16:creationId xmlns:a16="http://schemas.microsoft.com/office/drawing/2014/main" id="{AD77BBAE-E74E-45FF-8636-B89D45913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0260" y="1061984"/>
            <a:ext cx="254000" cy="153987"/>
          </a:xfrm>
          <a:prstGeom prst="ellipse">
            <a:avLst/>
          </a:prstGeom>
          <a:noFill/>
          <a:ln w="19050" cap="rnd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TextBox 278"/>
          <p:cNvSpPr txBox="1"/>
          <p:nvPr/>
        </p:nvSpPr>
        <p:spPr>
          <a:xfrm>
            <a:off x="7077452" y="1363674"/>
            <a:ext cx="1788554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Purchases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165840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6" name="txt_station_views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16.8%</a:t>
            </a:r>
          </a:p>
        </p:txBody>
      </p:sp>
      <p:sp>
        <p:nvSpPr>
          <p:cNvPr id="357" name="txt_station_views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19623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(1,704)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165840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3" name="txt_add_to_cart_station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20.9%</a:t>
            </a:r>
          </a:p>
        </p:txBody>
      </p:sp>
      <p:sp>
        <p:nvSpPr>
          <p:cNvPr id="354" name="txt_add_to_cart_station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19623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(2,072)</a:t>
            </a: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165840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0" name="txt_device_station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18.9%</a:t>
            </a:r>
          </a:p>
        </p:txBody>
      </p:sp>
      <p:sp>
        <p:nvSpPr>
          <p:cNvPr id="351" name="txt_device_station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19623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(1,743)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240345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4" name="txt_mini_views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16.6%</a:t>
            </a:r>
          </a:p>
        </p:txBody>
      </p:sp>
      <p:sp>
        <p:nvSpPr>
          <p:cNvPr id="345" name="txt_mini_views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270744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(1,684)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240345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1" name="txt_add_to_cart_mini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17.1%</a:t>
            </a:r>
          </a:p>
        </p:txBody>
      </p:sp>
      <p:sp>
        <p:nvSpPr>
          <p:cNvPr id="342" name="txt_add_to_cart_mini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270744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(1,696)</a:t>
            </a: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240345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8" name="txt_device_mini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11.1%</a:t>
            </a:r>
          </a:p>
        </p:txBody>
      </p:sp>
      <p:sp>
        <p:nvSpPr>
          <p:cNvPr id="339" name="txt_device_mini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270744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(1,022)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14851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2" name="txt_flex_views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15.2%</a:t>
            </a:r>
          </a:p>
        </p:txBody>
      </p:sp>
      <p:sp>
        <p:nvSpPr>
          <p:cNvPr id="333" name="txt_flex_views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345250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(1,546)</a:t>
            </a: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14851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9" name="txt_add_to_cart_flex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12.8%</a:t>
            </a:r>
          </a:p>
        </p:txBody>
      </p:sp>
      <p:sp>
        <p:nvSpPr>
          <p:cNvPr id="330" name="txt_add_to_cart_flex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345250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(1,273)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14851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6" name="txt_device_flex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17.7%</a:t>
            </a:r>
          </a:p>
        </p:txBody>
      </p:sp>
      <p:sp>
        <p:nvSpPr>
          <p:cNvPr id="327" name="txt_device_flex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345250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(1,631)</a:t>
            </a: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89356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0" name="txt_go_views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17.2%</a:t>
            </a:r>
          </a:p>
        </p:txBody>
      </p:sp>
      <p:sp>
        <p:nvSpPr>
          <p:cNvPr id="321" name="txt_go_views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419755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(1,751)</a:t>
            </a: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89356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7" name="txt_add_to_cart_go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18.5%</a:t>
            </a:r>
          </a:p>
        </p:txBody>
      </p:sp>
      <p:sp>
        <p:nvSpPr>
          <p:cNvPr id="318" name="txt_add_to_cart_go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419755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(1,833)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89356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4" name="txt_device_clover_go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15.5%</a:t>
            </a:r>
          </a:p>
        </p:txBody>
      </p:sp>
      <p:sp>
        <p:nvSpPr>
          <p:cNvPr id="315" name="txt_device_clover_go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419755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(1,428)</a:t>
            </a: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463862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" name="txt_station_pro_views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18.0%</a:t>
            </a:r>
          </a:p>
        </p:txBody>
      </p:sp>
      <p:sp>
        <p:nvSpPr>
          <p:cNvPr id="309" name="txt_station_pro_views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494261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(1,832)</a:t>
            </a: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463862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05" name="txt_add_to_cart_station_pro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15.2%</a:t>
            </a:r>
          </a:p>
        </p:txBody>
      </p:sp>
      <p:sp>
        <p:nvSpPr>
          <p:cNvPr id="306" name="txt_add_to_cart_station_pro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494261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(1,507)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463862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2" name="txt_device_stationpro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19.9%</a:t>
            </a:r>
          </a:p>
        </p:txBody>
      </p:sp>
      <p:sp>
        <p:nvSpPr>
          <p:cNvPr id="303" name="txt_device_stationpro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494261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(1,840)</a:t>
            </a: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5383680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6" name="txt_account_only_views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16.1%</a:t>
            </a:r>
          </a:p>
        </p:txBody>
      </p:sp>
      <p:sp>
        <p:nvSpPr>
          <p:cNvPr id="297" name="txt_account_only_views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568767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(1,635)</a:t>
            </a: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5383680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3" name="txt_add_to_cart_account_only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294" name="txt_add_to_cart_account_only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517307" y="568767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5383680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0" name="txt_account_only_purchases_contrib_nfi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16.9%</a:t>
            </a:r>
          </a:p>
        </p:txBody>
      </p:sp>
      <p:sp>
        <p:nvSpPr>
          <p:cNvPr id="291" name="txt_account_only_purchases_nfi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568767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(1,560)</a:t>
            </a:r>
          </a:p>
        </p:txBody>
      </p:sp>
      <p:sp>
        <p:nvSpPr>
          <p:cNvPr id="372" name="Freeform 371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373" name="Rectangle 372">
            <a:hlinkClick r:id="rId12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374" name="Rectangle 373">
            <a:hlinkClick r:id="rId13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375" name="Rectangle 374">
            <a:hlinkClick r:id="rId14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376" name="Rectangle 375">
            <a:hlinkClick r:id="rId15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377" name="Rectangle 376">
            <a:hlinkClick r:id="rId16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D</a:t>
            </a:r>
          </a:p>
        </p:txBody>
      </p:sp>
      <p:sp>
        <p:nvSpPr>
          <p:cNvPr id="103" name="Accounts Note">
            <a:extLst>
              <a:ext uri="{FF2B5EF4-FFF2-40B4-BE49-F238E27FC236}">
                <a16:creationId xmlns:a16="http://schemas.microsoft.com/office/drawing/2014/main" id="{FA350F94-0A6B-44C6-87BE-EB4AD959B762}"/>
              </a:ext>
            </a:extLst>
          </p:cNvPr>
          <p:cNvSpPr txBox="1"/>
          <p:nvPr/>
        </p:nvSpPr>
        <p:spPr>
          <a:xfrm>
            <a:off x="411480" y="6323189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to cart for Virtual will always be N/A due to unique purchase flow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D933BF9-FC44-4A17-AADA-CBCBA8B5CDD7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233423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2298" y="240718"/>
            <a:ext cx="10515600" cy="679904"/>
          </a:xfrm>
        </p:spPr>
        <p:txBody>
          <a:bodyPr>
            <a:normAutofit/>
          </a:bodyPr>
          <a:lstStyle/>
          <a:p>
            <a:r>
              <a:rPr lang="en-US" sz="3200" dirty="0"/>
              <a:t>Report 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08183" y="1968038"/>
            <a:ext cx="10975659" cy="4041330"/>
          </a:xfrm>
        </p:spPr>
        <p:txBody>
          <a:bodyPr>
            <a:normAutofit lnSpcReduction="10000"/>
          </a:bodyPr>
          <a:lstStyle/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Prod Dal: Analyze Digital Enrollment site performance to identify partner trends and insights</a:t>
            </a:r>
          </a:p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Cadence: Generated automatically every 2 weeks </a:t>
            </a:r>
          </a:p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Duration covered: The current period of analysis is  </a:t>
            </a:r>
          </a:p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Source Data: Digital Enrollment partner site metrics (does not include partner microsite traffic)</a:t>
            </a:r>
          </a:p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Segments are broken down by: </a:t>
            </a:r>
          </a:p>
          <a:p>
            <a:pPr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Group A</a:t>
            </a:r>
          </a:p>
          <a:p>
            <a:pPr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Group B</a:t>
            </a:r>
          </a:p>
          <a:p>
            <a:pPr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Group C</a:t>
            </a:r>
          </a:p>
          <a:p>
            <a:pPr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Non-FI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8183" y="1456229"/>
            <a:ext cx="10975659" cy="3429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Digital Partner Performance Report</a:t>
            </a:r>
          </a:p>
        </p:txBody>
      </p:sp>
      <p:sp>
        <p:nvSpPr>
          <p:cNvPr id="8" name="Period Note">
            <a:extLst>
              <a:ext uri="{FF2B5EF4-FFF2-40B4-BE49-F238E27FC236}">
                <a16:creationId xmlns:a16="http://schemas.microsoft.com/office/drawing/2014/main" id="{E661EBE7-32FA-470B-A7D7-CBA5561F822F}"/>
              </a:ext>
            </a:extLst>
          </p:cNvPr>
          <p:cNvSpPr txBox="1"/>
          <p:nvPr/>
        </p:nvSpPr>
        <p:spPr>
          <a:xfrm>
            <a:off x="5976732" y="2968979"/>
            <a:ext cx="2137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636669"/>
                </a:solidFill>
                <a:latin typeface="+mj-lt"/>
              </a:rPr>
              <a:t>2021 YTD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324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 100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84E5A22-E6A9-4795-81AE-FB95C15FF0AE}"/>
              </a:ext>
            </a:extLst>
          </p:cNvPr>
          <p:cNvSpPr/>
          <p:nvPr/>
        </p:nvSpPr>
        <p:spPr>
          <a:xfrm rot="5400000">
            <a:off x="8051336" y="2431050"/>
            <a:ext cx="5440077" cy="2368801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Executive Summary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" y="883274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Customer Journey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518991" y="3461844"/>
            <a:ext cx="2393816" cy="1260361"/>
            <a:chOff x="9237442" y="3461844"/>
            <a:chExt cx="2667832" cy="1260361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237442" y="3461844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9265322" y="4722205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Data Note">
            <a:extLst>
              <a:ext uri="{FF2B5EF4-FFF2-40B4-BE49-F238E27FC236}">
                <a16:creationId xmlns:a16="http://schemas.microsoft.com/office/drawing/2014/main" id="{11713F13-0402-480A-8AF6-AF5592EE352A}"/>
              </a:ext>
            </a:extLst>
          </p:cNvPr>
          <p:cNvSpPr txBox="1"/>
          <p:nvPr/>
        </p:nvSpPr>
        <p:spPr>
          <a:xfrm>
            <a:off x="411480" y="6144360"/>
            <a:ext cx="2231380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rgbClr val="000000"/>
                </a:solidFill>
              </a:rPr>
              <a:t>Note: The current period of analysis is 2021 YTD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06036" y="5165433"/>
            <a:ext cx="3573915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Efficiency Metrics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12917" y="5537615"/>
            <a:ext cx="121368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Visitor to Lead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44" name="txt_visitors_leads_part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1811432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2.0%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3039172" y="5537615"/>
            <a:ext cx="1574052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Lead to Application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48" name="txt_leads_applications_part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4690679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299.2%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848714" y="5537615"/>
            <a:ext cx="1955688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Application to Approved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53" name="txt_application_approved_part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7861450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33.8%</a:t>
            </a:r>
          </a:p>
        </p:txBody>
      </p:sp>
      <p:cxnSp>
        <p:nvCxnSpPr>
          <p:cNvPr id="177" name="Straight Connector 176"/>
          <p:cNvCxnSpPr/>
          <p:nvPr/>
        </p:nvCxnSpPr>
        <p:spPr>
          <a:xfrm>
            <a:off x="506036" y="4994359"/>
            <a:ext cx="591783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242DF8F-F73B-45A5-B4BD-76E50F196FE3}"/>
              </a:ext>
            </a:extLst>
          </p:cNvPr>
          <p:cNvSpPr txBox="1"/>
          <p:nvPr/>
        </p:nvSpPr>
        <p:spPr>
          <a:xfrm>
            <a:off x="446665" y="1282835"/>
            <a:ext cx="1446718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Overall Journey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7495025-2963-46C4-865B-0DD043C30C09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  <p:sp>
        <p:nvSpPr>
          <p:cNvPr id="125" name="Freeform 124">
            <a:hlinkClick r:id="" action="ppaction://noaction"/>
          </p:cNvPr>
          <p:cNvSpPr>
            <a:spLocks/>
          </p:cNvSpPr>
          <p:nvPr/>
        </p:nvSpPr>
        <p:spPr bwMode="auto">
          <a:xfrm>
            <a:off x="1435798" y="4032210"/>
            <a:ext cx="1358126" cy="824610"/>
          </a:xfrm>
          <a:custGeom>
            <a:avLst/>
            <a:gdLst>
              <a:gd name="connsiteX0" fmla="*/ 0 w 1581150"/>
              <a:gd name="connsiteY0" fmla="*/ 0 h 816952"/>
              <a:gd name="connsiteX1" fmla="*/ 1579865 w 1581150"/>
              <a:gd name="connsiteY1" fmla="*/ 0 h 816952"/>
              <a:gd name="connsiteX2" fmla="*/ 1579171 w 1581150"/>
              <a:gd name="connsiteY2" fmla="*/ 1461 h 816952"/>
              <a:gd name="connsiteX3" fmla="*/ 1577138 w 1581150"/>
              <a:gd name="connsiteY3" fmla="*/ 5739 h 816952"/>
              <a:gd name="connsiteX4" fmla="*/ 1581150 w 1581150"/>
              <a:gd name="connsiteY4" fmla="*/ 5739 h 816952"/>
              <a:gd name="connsiteX5" fmla="*/ 1225625 w 1581150"/>
              <a:gd name="connsiteY5" fmla="*/ 816952 h 816952"/>
              <a:gd name="connsiteX6" fmla="*/ 355525 w 1581150"/>
              <a:gd name="connsiteY6" fmla="*/ 816952 h 816952"/>
              <a:gd name="connsiteX7" fmla="*/ 0 w 1581150"/>
              <a:gd name="connsiteY7" fmla="*/ 5739 h 816952"/>
              <a:gd name="connsiteX8" fmla="*/ 2727 w 1581150"/>
              <a:gd name="connsiteY8" fmla="*/ 5739 h 81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150" h="816952">
                <a:moveTo>
                  <a:pt x="0" y="0"/>
                </a:moveTo>
                <a:cubicBezTo>
                  <a:pt x="0" y="0"/>
                  <a:pt x="0" y="0"/>
                  <a:pt x="1579865" y="0"/>
                </a:cubicBezTo>
                <a:cubicBezTo>
                  <a:pt x="1579865" y="0"/>
                  <a:pt x="1579865" y="0"/>
                  <a:pt x="1579171" y="1461"/>
                </a:cubicBezTo>
                <a:lnTo>
                  <a:pt x="1577138" y="5739"/>
                </a:lnTo>
                <a:lnTo>
                  <a:pt x="1581150" y="5739"/>
                </a:lnTo>
                <a:cubicBezTo>
                  <a:pt x="1581150" y="5739"/>
                  <a:pt x="1581150" y="5739"/>
                  <a:pt x="1225625" y="816952"/>
                </a:cubicBezTo>
                <a:lnTo>
                  <a:pt x="355525" y="816952"/>
                </a:lnTo>
                <a:cubicBezTo>
                  <a:pt x="355525" y="816952"/>
                  <a:pt x="355525" y="816952"/>
                  <a:pt x="0" y="5739"/>
                </a:cubicBezTo>
                <a:lnTo>
                  <a:pt x="2727" y="57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6" name="Freeform 125"/>
          <p:cNvSpPr>
            <a:spLocks/>
          </p:cNvSpPr>
          <p:nvPr/>
        </p:nvSpPr>
        <p:spPr bwMode="auto">
          <a:xfrm>
            <a:off x="1104050" y="3206980"/>
            <a:ext cx="2021622" cy="925260"/>
          </a:xfrm>
          <a:custGeom>
            <a:avLst/>
            <a:gdLst>
              <a:gd name="connsiteX0" fmla="*/ 0 w 2353600"/>
              <a:gd name="connsiteY0" fmla="*/ 0 h 916666"/>
              <a:gd name="connsiteX1" fmla="*/ 2353600 w 2353600"/>
              <a:gd name="connsiteY1" fmla="*/ 0 h 916666"/>
              <a:gd name="connsiteX2" fmla="*/ 1966733 w 2353600"/>
              <a:gd name="connsiteY2" fmla="*/ 817567 h 916666"/>
              <a:gd name="connsiteX3" fmla="*/ 1240643 w 2353600"/>
              <a:gd name="connsiteY3" fmla="*/ 817567 h 916666"/>
              <a:gd name="connsiteX4" fmla="*/ 1177753 w 2353600"/>
              <a:gd name="connsiteY4" fmla="*/ 916666 h 916666"/>
              <a:gd name="connsiteX5" fmla="*/ 1177481 w 2353600"/>
              <a:gd name="connsiteY5" fmla="*/ 916224 h 916666"/>
              <a:gd name="connsiteX6" fmla="*/ 1177209 w 2353600"/>
              <a:gd name="connsiteY6" fmla="*/ 916666 h 916666"/>
              <a:gd name="connsiteX7" fmla="*/ 1114662 w 2353600"/>
              <a:gd name="connsiteY7" fmla="*/ 817567 h 916666"/>
              <a:gd name="connsiteX8" fmla="*/ 386867 w 2353600"/>
              <a:gd name="connsiteY8" fmla="*/ 817567 h 916666"/>
              <a:gd name="connsiteX9" fmla="*/ 386381 w 2353600"/>
              <a:gd name="connsiteY9" fmla="*/ 816539 h 916666"/>
              <a:gd name="connsiteX10" fmla="*/ 385055 w 2353600"/>
              <a:gd name="connsiteY10" fmla="*/ 816539 h 916666"/>
              <a:gd name="connsiteX11" fmla="*/ 0 w 2353600"/>
              <a:gd name="connsiteY11" fmla="*/ 2266 h 916666"/>
              <a:gd name="connsiteX12" fmla="*/ 1073 w 2353600"/>
              <a:gd name="connsiteY12" fmla="*/ 2266 h 91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600" h="916666">
                <a:moveTo>
                  <a:pt x="0" y="0"/>
                </a:moveTo>
                <a:lnTo>
                  <a:pt x="2353600" y="0"/>
                </a:lnTo>
                <a:lnTo>
                  <a:pt x="1966733" y="817567"/>
                </a:lnTo>
                <a:lnTo>
                  <a:pt x="1240643" y="817567"/>
                </a:lnTo>
                <a:lnTo>
                  <a:pt x="1177753" y="916666"/>
                </a:lnTo>
                <a:lnTo>
                  <a:pt x="1177481" y="916224"/>
                </a:lnTo>
                <a:lnTo>
                  <a:pt x="1177209" y="916666"/>
                </a:lnTo>
                <a:lnTo>
                  <a:pt x="1114662" y="817567"/>
                </a:lnTo>
                <a:lnTo>
                  <a:pt x="386867" y="817567"/>
                </a:lnTo>
                <a:lnTo>
                  <a:pt x="386381" y="816539"/>
                </a:lnTo>
                <a:lnTo>
                  <a:pt x="385055" y="816539"/>
                </a:lnTo>
                <a:lnTo>
                  <a:pt x="0" y="2266"/>
                </a:lnTo>
                <a:lnTo>
                  <a:pt x="1073" y="2266"/>
                </a:lnTo>
                <a:close/>
              </a:path>
            </a:pathLst>
          </a:custGeom>
          <a:solidFill>
            <a:srgbClr val="9B9B9B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7" name="Freeform 126"/>
          <p:cNvSpPr>
            <a:spLocks/>
          </p:cNvSpPr>
          <p:nvPr/>
        </p:nvSpPr>
        <p:spPr bwMode="auto">
          <a:xfrm>
            <a:off x="775026" y="2381748"/>
            <a:ext cx="2679671" cy="932953"/>
          </a:xfrm>
          <a:custGeom>
            <a:avLst/>
            <a:gdLst>
              <a:gd name="T0" fmla="*/ 0 w 1637"/>
              <a:gd name="T1" fmla="*/ 0 h 485"/>
              <a:gd name="T2" fmla="*/ 201 w 1637"/>
              <a:gd name="T3" fmla="*/ 431 h 485"/>
              <a:gd name="T4" fmla="*/ 785 w 1637"/>
              <a:gd name="T5" fmla="*/ 431 h 485"/>
              <a:gd name="T6" fmla="*/ 820 w 1637"/>
              <a:gd name="T7" fmla="*/ 485 h 485"/>
              <a:gd name="T8" fmla="*/ 851 w 1637"/>
              <a:gd name="T9" fmla="*/ 431 h 485"/>
              <a:gd name="T10" fmla="*/ 1435 w 1637"/>
              <a:gd name="T11" fmla="*/ 431 h 485"/>
              <a:gd name="T12" fmla="*/ 1637 w 1637"/>
              <a:gd name="T13" fmla="*/ 0 h 485"/>
              <a:gd name="T14" fmla="*/ 0 w 1637"/>
              <a:gd name="T15" fmla="*/ 0 h 485"/>
              <a:gd name="T16" fmla="*/ 0 w 1637"/>
              <a:gd name="T17" fmla="*/ 0 h 485"/>
              <a:gd name="T18" fmla="*/ 0 w 1637"/>
              <a:gd name="T19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7" h="485">
                <a:moveTo>
                  <a:pt x="0" y="0"/>
                </a:moveTo>
                <a:lnTo>
                  <a:pt x="201" y="431"/>
                </a:lnTo>
                <a:lnTo>
                  <a:pt x="785" y="431"/>
                </a:lnTo>
                <a:lnTo>
                  <a:pt x="820" y="485"/>
                </a:lnTo>
                <a:lnTo>
                  <a:pt x="851" y="431"/>
                </a:lnTo>
                <a:lnTo>
                  <a:pt x="1435" y="431"/>
                </a:lnTo>
                <a:lnTo>
                  <a:pt x="163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8" name="Freeform 127"/>
          <p:cNvSpPr>
            <a:spLocks/>
          </p:cNvSpPr>
          <p:nvPr/>
        </p:nvSpPr>
        <p:spPr bwMode="auto">
          <a:xfrm>
            <a:off x="441090" y="1558443"/>
            <a:ext cx="3347541" cy="925260"/>
          </a:xfrm>
          <a:custGeom>
            <a:avLst/>
            <a:gdLst>
              <a:gd name="T0" fmla="*/ 1250 w 1250"/>
              <a:gd name="T1" fmla="*/ 0 h 294"/>
              <a:gd name="T2" fmla="*/ 1126 w 1250"/>
              <a:gd name="T3" fmla="*/ 261 h 294"/>
              <a:gd name="T4" fmla="*/ 646 w 1250"/>
              <a:gd name="T5" fmla="*/ 261 h 294"/>
              <a:gd name="T6" fmla="*/ 626 w 1250"/>
              <a:gd name="T7" fmla="*/ 294 h 294"/>
              <a:gd name="T8" fmla="*/ 605 w 1250"/>
              <a:gd name="T9" fmla="*/ 261 h 294"/>
              <a:gd name="T10" fmla="*/ 125 w 1250"/>
              <a:gd name="T11" fmla="*/ 261 h 294"/>
              <a:gd name="T12" fmla="*/ 55 w 1250"/>
              <a:gd name="T13" fmla="*/ 115 h 294"/>
              <a:gd name="T14" fmla="*/ 55 w 1250"/>
              <a:gd name="T15" fmla="*/ 115 h 294"/>
              <a:gd name="T16" fmla="*/ 0 w 1250"/>
              <a:gd name="T17" fmla="*/ 0 h 294"/>
              <a:gd name="T18" fmla="*/ 135 w 1250"/>
              <a:gd name="T19" fmla="*/ 0 h 294"/>
              <a:gd name="T20" fmla="*/ 135 w 1250"/>
              <a:gd name="T21" fmla="*/ 0 h 294"/>
              <a:gd name="T22" fmla="*/ 626 w 1250"/>
              <a:gd name="T23" fmla="*/ 0 h 294"/>
              <a:gd name="T24" fmla="*/ 1095 w 1250"/>
              <a:gd name="T25" fmla="*/ 0 h 294"/>
              <a:gd name="T26" fmla="*/ 1095 w 1250"/>
              <a:gd name="T27" fmla="*/ 0 h 294"/>
              <a:gd name="T28" fmla="*/ 1250 w 1250"/>
              <a:gd name="T2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50" h="294">
                <a:moveTo>
                  <a:pt x="1250" y="0"/>
                </a:moveTo>
                <a:cubicBezTo>
                  <a:pt x="1126" y="261"/>
                  <a:pt x="1126" y="261"/>
                  <a:pt x="1126" y="261"/>
                </a:cubicBezTo>
                <a:cubicBezTo>
                  <a:pt x="646" y="261"/>
                  <a:pt x="646" y="261"/>
                  <a:pt x="646" y="261"/>
                </a:cubicBezTo>
                <a:cubicBezTo>
                  <a:pt x="646" y="261"/>
                  <a:pt x="646" y="261"/>
                  <a:pt x="626" y="294"/>
                </a:cubicBezTo>
                <a:cubicBezTo>
                  <a:pt x="626" y="294"/>
                  <a:pt x="626" y="294"/>
                  <a:pt x="605" y="261"/>
                </a:cubicBezTo>
                <a:cubicBezTo>
                  <a:pt x="605" y="261"/>
                  <a:pt x="605" y="261"/>
                  <a:pt x="125" y="261"/>
                </a:cubicBezTo>
                <a:cubicBezTo>
                  <a:pt x="125" y="261"/>
                  <a:pt x="124" y="261"/>
                  <a:pt x="55" y="115"/>
                </a:cubicBezTo>
                <a:cubicBezTo>
                  <a:pt x="55" y="115"/>
                  <a:pt x="55" y="115"/>
                  <a:pt x="55" y="115"/>
                </a:cubicBezTo>
                <a:cubicBezTo>
                  <a:pt x="0" y="0"/>
                  <a:pt x="0" y="0"/>
                  <a:pt x="0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626" y="0"/>
                  <a:pt x="626" y="0"/>
                  <a:pt x="626" y="0"/>
                </a:cubicBezTo>
                <a:cubicBezTo>
                  <a:pt x="626" y="0"/>
                  <a:pt x="626" y="0"/>
                  <a:pt x="1095" y="0"/>
                </a:cubicBezTo>
                <a:cubicBezTo>
                  <a:pt x="1095" y="0"/>
                  <a:pt x="1095" y="0"/>
                  <a:pt x="1095" y="0"/>
                </a:cubicBezTo>
                <a:lnTo>
                  <a:pt x="125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29" name="txt_visitors_part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1988142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</a:rPr>
              <a:t>1,964,031</a:t>
            </a:r>
            <a:endParaRPr lang="en-US" sz="2000" dirty="0">
              <a:effectLst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554969" y="1880590"/>
            <a:ext cx="1127387" cy="181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/>
              <a:t>Visitors</a:t>
            </a:r>
          </a:p>
        </p:txBody>
      </p:sp>
      <p:grpSp>
        <p:nvGrpSpPr>
          <p:cNvPr id="131" name="Group 4"/>
          <p:cNvGrpSpPr>
            <a:grpSpLocks noChangeAspect="1"/>
          </p:cNvGrpSpPr>
          <p:nvPr/>
        </p:nvGrpSpPr>
        <p:grpSpPr bwMode="auto">
          <a:xfrm>
            <a:off x="1999625" y="4197511"/>
            <a:ext cx="230472" cy="212989"/>
            <a:chOff x="1229" y="3302"/>
            <a:chExt cx="196" cy="196"/>
          </a:xfrm>
        </p:grpSpPr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4" name="Freeform 133"/>
          <p:cNvSpPr>
            <a:spLocks noEditPoints="1"/>
          </p:cNvSpPr>
          <p:nvPr/>
        </p:nvSpPr>
        <p:spPr bwMode="auto">
          <a:xfrm>
            <a:off x="1997479" y="3368350"/>
            <a:ext cx="234764" cy="214325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chemeClr val="bg1"/>
          </a:solidFill>
          <a:ln w="63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5" name="Group 134"/>
          <p:cNvGrpSpPr/>
          <p:nvPr/>
        </p:nvGrpSpPr>
        <p:grpSpPr>
          <a:xfrm>
            <a:off x="1988371" y="2528651"/>
            <a:ext cx="252982" cy="232293"/>
            <a:chOff x="5972176" y="3303588"/>
            <a:chExt cx="247650" cy="246063"/>
          </a:xfrm>
        </p:grpSpPr>
        <p:sp>
          <p:nvSpPr>
            <p:cNvPr id="136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9" name="Group 8"/>
          <p:cNvGrpSpPr>
            <a:grpSpLocks noChangeAspect="1"/>
          </p:cNvGrpSpPr>
          <p:nvPr/>
        </p:nvGrpSpPr>
        <p:grpSpPr bwMode="auto">
          <a:xfrm>
            <a:off x="1963332" y="1708156"/>
            <a:ext cx="303057" cy="151212"/>
            <a:chOff x="264" y="1506"/>
            <a:chExt cx="213" cy="115"/>
          </a:xfrm>
        </p:grpSpPr>
        <p:sp>
          <p:nvSpPr>
            <p:cNvPr id="140" name="Oval 9"/>
            <p:cNvSpPr>
              <a:spLocks noChangeArrowheads="1"/>
            </p:cNvSpPr>
            <p:nvPr/>
          </p:nvSpPr>
          <p:spPr bwMode="auto">
            <a:xfrm>
              <a:off x="342" y="1506"/>
              <a:ext cx="57" cy="57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Freeform 10"/>
            <p:cNvSpPr>
              <a:spLocks/>
            </p:cNvSpPr>
            <p:nvPr/>
          </p:nvSpPr>
          <p:spPr bwMode="auto">
            <a:xfrm>
              <a:off x="324" y="1574"/>
              <a:ext cx="93" cy="47"/>
            </a:xfrm>
            <a:custGeom>
              <a:avLst/>
              <a:gdLst>
                <a:gd name="T0" fmla="*/ 0 w 56"/>
                <a:gd name="T1" fmla="*/ 28 h 28"/>
                <a:gd name="T2" fmla="*/ 28 w 56"/>
                <a:gd name="T3" fmla="*/ 0 h 28"/>
                <a:gd name="T4" fmla="*/ 56 w 56"/>
                <a:gd name="T5" fmla="*/ 28 h 28"/>
                <a:gd name="T6" fmla="*/ 0 w 56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8">
                  <a:moveTo>
                    <a:pt x="0" y="28"/>
                  </a:moveTo>
                  <a:cubicBezTo>
                    <a:pt x="0" y="13"/>
                    <a:pt x="13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lnTo>
                    <a:pt x="0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Freeform 11"/>
            <p:cNvSpPr>
              <a:spLocks/>
            </p:cNvSpPr>
            <p:nvPr/>
          </p:nvSpPr>
          <p:spPr bwMode="auto">
            <a:xfrm>
              <a:off x="424" y="1582"/>
              <a:ext cx="53" cy="39"/>
            </a:xfrm>
            <a:custGeom>
              <a:avLst/>
              <a:gdLst>
                <a:gd name="T0" fmla="*/ 4 w 32"/>
                <a:gd name="T1" fmla="*/ 23 h 23"/>
                <a:gd name="T2" fmla="*/ 32 w 32"/>
                <a:gd name="T3" fmla="*/ 23 h 23"/>
                <a:gd name="T4" fmla="*/ 22 w 32"/>
                <a:gd name="T5" fmla="*/ 5 h 23"/>
                <a:gd name="T6" fmla="*/ 0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4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16"/>
                    <a:pt x="28" y="9"/>
                    <a:pt x="22" y="5"/>
                  </a:cubicBezTo>
                  <a:cubicBezTo>
                    <a:pt x="15" y="1"/>
                    <a:pt x="7" y="0"/>
                    <a:pt x="0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Oval 12"/>
            <p:cNvSpPr>
              <a:spLocks noChangeArrowheads="1"/>
            </p:cNvSpPr>
            <p:nvPr/>
          </p:nvSpPr>
          <p:spPr bwMode="auto">
            <a:xfrm>
              <a:off x="41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Freeform 13"/>
            <p:cNvSpPr>
              <a:spLocks/>
            </p:cNvSpPr>
            <p:nvPr/>
          </p:nvSpPr>
          <p:spPr bwMode="auto">
            <a:xfrm>
              <a:off x="264" y="1582"/>
              <a:ext cx="53" cy="39"/>
            </a:xfrm>
            <a:custGeom>
              <a:avLst/>
              <a:gdLst>
                <a:gd name="T0" fmla="*/ 28 w 32"/>
                <a:gd name="T1" fmla="*/ 23 h 23"/>
                <a:gd name="T2" fmla="*/ 0 w 32"/>
                <a:gd name="T3" fmla="*/ 23 h 23"/>
                <a:gd name="T4" fmla="*/ 10 w 32"/>
                <a:gd name="T5" fmla="*/ 5 h 23"/>
                <a:gd name="T6" fmla="*/ 32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28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6"/>
                    <a:pt x="4" y="9"/>
                    <a:pt x="10" y="5"/>
                  </a:cubicBezTo>
                  <a:cubicBezTo>
                    <a:pt x="17" y="1"/>
                    <a:pt x="25" y="0"/>
                    <a:pt x="32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Oval 14"/>
            <p:cNvSpPr>
              <a:spLocks noChangeArrowheads="1"/>
            </p:cNvSpPr>
            <p:nvPr/>
          </p:nvSpPr>
          <p:spPr bwMode="auto">
            <a:xfrm>
              <a:off x="27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xt_leads_part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2875808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</a:rPr>
              <a:t>38,428</a:t>
            </a:r>
            <a:endParaRPr lang="en-US" sz="2000" dirty="0">
              <a:effectLst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554969" y="2777755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Leads</a:t>
            </a:r>
          </a:p>
        </p:txBody>
      </p:sp>
      <p:sp>
        <p:nvSpPr>
          <p:cNvPr id="150" name="txt_total_app_part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3698757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</a:rPr>
              <a:t>114,967</a:t>
            </a:r>
            <a:endParaRPr lang="en-US" sz="2000" dirty="0">
              <a:effectLst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554969" y="3600703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152" name="txt_tot_approved_part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4521061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</a:rPr>
              <a:t>38,893</a:t>
            </a:r>
            <a:endParaRPr lang="en-US" sz="2000" dirty="0">
              <a:effectLst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554969" y="4423006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Approvals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0177925" y="1099441"/>
            <a:ext cx="160901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>
                <a:solidFill>
                  <a:schemeClr val="bg1"/>
                </a:solidFill>
              </a:rPr>
              <a:t>Key Insights</a:t>
            </a:r>
          </a:p>
        </p:txBody>
      </p:sp>
      <p:sp>
        <p:nvSpPr>
          <p:cNvPr id="112" name="summary_third_insight_part"/>
          <p:cNvSpPr txBox="1"/>
          <p:nvPr/>
        </p:nvSpPr>
        <p:spPr>
          <a:xfrm>
            <a:off x="9687600" y="4769933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13" name="focus_product_metric_part"/>
          <p:cNvSpPr txBox="1"/>
          <p:nvPr/>
        </p:nvSpPr>
        <p:spPr>
          <a:xfrm>
            <a:off x="9916000" y="4796440"/>
            <a:ext cx="1834910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maintaining the Product Purchase Rate and analyze for a similar strategy for other products as is for Prod A Pro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4" name="summary_first_insight_part"/>
          <p:cNvSpPr txBox="1"/>
          <p:nvPr/>
        </p:nvSpPr>
        <p:spPr>
          <a:xfrm>
            <a:off x="9687600" y="1625797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15" name="summary_second_insight_part"/>
          <p:cNvSpPr txBox="1"/>
          <p:nvPr/>
        </p:nvSpPr>
        <p:spPr>
          <a:xfrm>
            <a:off x="9687600" y="3498879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16" name="focus_dropout_part"/>
          <p:cNvSpPr txBox="1"/>
          <p:nvPr/>
        </p:nvSpPr>
        <p:spPr>
          <a:xfrm>
            <a:off x="9920909" y="1652301"/>
            <a:ext cx="2034867" cy="147732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Universe has Visitor to Leads Ratio of 2.0% over time. It has not varied much and is 2.5% in May'21 vs. 2.5% in Apr'21 (*Monthly percentage calculations are 3 months rolling). Focus on improving Visitor to Leads Ratio</a:t>
            </a:r>
          </a:p>
        </p:txBody>
      </p:sp>
      <p:sp>
        <p:nvSpPr>
          <p:cNvPr id="120" name="focus_change_part"/>
          <p:cNvSpPr txBox="1"/>
          <p:nvPr/>
        </p:nvSpPr>
        <p:spPr>
          <a:xfrm>
            <a:off x="9916000" y="3538639"/>
            <a:ext cx="1996808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improving Visitor to Leads Ratio. It is the lowest  (2.0%) among the  efficiency metrics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9518991" y="3461844"/>
            <a:ext cx="2393816" cy="1260361"/>
            <a:chOff x="9237442" y="3461844"/>
            <a:chExt cx="2667832" cy="1260361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9237442" y="3461844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9265322" y="4722205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Rectangle 153">
            <a:hlinkClick r:id="rId6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Universe</a:t>
            </a:r>
          </a:p>
        </p:txBody>
      </p:sp>
      <p:sp>
        <p:nvSpPr>
          <p:cNvPr id="155" name="Rectangle 154">
            <a:hlinkClick r:id="rId7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156" name="Rectangle 155">
            <a:hlinkClick r:id="rId8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158" name="Rectangle 157">
            <a:hlinkClick r:id="rId9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102" name="Rectangle 101">
            <a:hlinkClick r:id="rId10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cxnSp>
        <p:nvCxnSpPr>
          <p:cNvPr id="227" name="Straight Connector 226"/>
          <p:cNvCxnSpPr>
            <a:cxnSpLocks/>
          </p:cNvCxnSpPr>
          <p:nvPr/>
        </p:nvCxnSpPr>
        <p:spPr>
          <a:xfrm flipH="1">
            <a:off x="3948430" y="3190064"/>
            <a:ext cx="475361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3941544" y="2039815"/>
            <a:ext cx="1694282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Self-Service Journey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3941544" y="3552593"/>
            <a:ext cx="178111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Rep-Assisted Journey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244" name="txt_self_service_approvals_part"/>
          <p:cNvSpPr/>
          <p:nvPr/>
        </p:nvSpPr>
        <p:spPr>
          <a:xfrm>
            <a:off x="7922906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39,046</a:t>
            </a:r>
          </a:p>
        </p:txBody>
      </p:sp>
      <p:grpSp>
        <p:nvGrpSpPr>
          <p:cNvPr id="245" name="Group 4"/>
          <p:cNvGrpSpPr>
            <a:grpSpLocks noChangeAspect="1"/>
          </p:cNvGrpSpPr>
          <p:nvPr/>
        </p:nvGrpSpPr>
        <p:grpSpPr bwMode="auto">
          <a:xfrm>
            <a:off x="7524728" y="2458886"/>
            <a:ext cx="280673" cy="280673"/>
            <a:chOff x="1229" y="3302"/>
            <a:chExt cx="196" cy="196"/>
          </a:xfrm>
        </p:grpSpPr>
        <p:sp>
          <p:nvSpPr>
            <p:cNvPr id="246" name="Oval 245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7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40" name="Rectangle 239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41" name="txt_self_service_applications_part"/>
          <p:cNvSpPr/>
          <p:nvPr/>
        </p:nvSpPr>
        <p:spPr>
          <a:xfrm>
            <a:off x="6158739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117,942</a:t>
            </a:r>
          </a:p>
        </p:txBody>
      </p:sp>
      <p:sp>
        <p:nvSpPr>
          <p:cNvPr id="242" name="Freeform 241"/>
          <p:cNvSpPr>
            <a:spLocks noEditPoints="1"/>
          </p:cNvSpPr>
          <p:nvPr/>
        </p:nvSpPr>
        <p:spPr bwMode="auto">
          <a:xfrm>
            <a:off x="5755334" y="2455840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35" name="txt_self_service_leads_part"/>
          <p:cNvSpPr/>
          <p:nvPr/>
        </p:nvSpPr>
        <p:spPr>
          <a:xfrm>
            <a:off x="4389344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39,498</a:t>
            </a:r>
          </a:p>
        </p:txBody>
      </p:sp>
      <p:grpSp>
        <p:nvGrpSpPr>
          <p:cNvPr id="236" name="Group 235"/>
          <p:cNvGrpSpPr/>
          <p:nvPr/>
        </p:nvGrpSpPr>
        <p:grpSpPr>
          <a:xfrm>
            <a:off x="3963754" y="2471116"/>
            <a:ext cx="308085" cy="306111"/>
            <a:chOff x="5972176" y="3303588"/>
            <a:chExt cx="247650" cy="246063"/>
          </a:xfrm>
        </p:grpSpPr>
        <p:sp>
          <p:nvSpPr>
            <p:cNvPr id="237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8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9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61" name="Rectangle 260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262" name="txt_rep_assisted_approvals_part"/>
          <p:cNvSpPr/>
          <p:nvPr/>
        </p:nvSpPr>
        <p:spPr>
          <a:xfrm>
            <a:off x="7922906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37,760</a:t>
            </a:r>
          </a:p>
        </p:txBody>
      </p:sp>
      <p:grpSp>
        <p:nvGrpSpPr>
          <p:cNvPr id="263" name="Group 4"/>
          <p:cNvGrpSpPr>
            <a:grpSpLocks noChangeAspect="1"/>
          </p:cNvGrpSpPr>
          <p:nvPr/>
        </p:nvGrpSpPr>
        <p:grpSpPr bwMode="auto">
          <a:xfrm>
            <a:off x="7524728" y="3976340"/>
            <a:ext cx="280673" cy="280673"/>
            <a:chOff x="1229" y="3302"/>
            <a:chExt cx="196" cy="196"/>
          </a:xfrm>
        </p:grpSpPr>
        <p:sp>
          <p:nvSpPr>
            <p:cNvPr id="264" name="Oval 263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5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58" name="Rectangle 257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59" name="txt_rep_assisted_applications_part"/>
          <p:cNvSpPr/>
          <p:nvPr/>
        </p:nvSpPr>
        <p:spPr>
          <a:xfrm>
            <a:off x="6158739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116,393</a:t>
            </a:r>
          </a:p>
        </p:txBody>
      </p:sp>
      <p:sp>
        <p:nvSpPr>
          <p:cNvPr id="260" name="Freeform 259"/>
          <p:cNvSpPr>
            <a:spLocks noEditPoints="1"/>
          </p:cNvSpPr>
          <p:nvPr/>
        </p:nvSpPr>
        <p:spPr bwMode="auto">
          <a:xfrm>
            <a:off x="5755334" y="3973294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53" name="txt_rep_assisted_leads_part"/>
          <p:cNvSpPr/>
          <p:nvPr/>
        </p:nvSpPr>
        <p:spPr>
          <a:xfrm>
            <a:off x="4389344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36,395</a:t>
            </a:r>
          </a:p>
        </p:txBody>
      </p:sp>
      <p:grpSp>
        <p:nvGrpSpPr>
          <p:cNvPr id="254" name="Group 253"/>
          <p:cNvGrpSpPr/>
          <p:nvPr/>
        </p:nvGrpSpPr>
        <p:grpSpPr>
          <a:xfrm>
            <a:off x="3963754" y="3988570"/>
            <a:ext cx="308085" cy="306111"/>
            <a:chOff x="5972176" y="3303588"/>
            <a:chExt cx="247650" cy="246063"/>
          </a:xfrm>
        </p:grpSpPr>
        <p:sp>
          <p:nvSpPr>
            <p:cNvPr id="255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6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7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2192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Comparison trends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19" name="Rectangle 18">
            <a:hlinkClick r:id="rId6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Universe</a:t>
            </a:r>
          </a:p>
        </p:txBody>
      </p:sp>
      <p:sp>
        <p:nvSpPr>
          <p:cNvPr id="21" name="Rectangle 20">
            <a:hlinkClick r:id="rId7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22" name="Rectangle 21">
            <a:hlinkClick r:id="rId8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23" name="Rectangle 22">
            <a:hlinkClick r:id="rId9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24" name="Rectangle 23">
            <a:hlinkClick r:id="rId10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" y="1128840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Month over Month 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6446" y="1128839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Year over Year</a:t>
            </a:r>
          </a:p>
        </p:txBody>
      </p:sp>
      <p:graphicFrame>
        <p:nvGraphicFramePr>
          <p:cNvPr id="27" name="MoM_part"/>
          <p:cNvGraphicFramePr/>
          <p:nvPr>
            <p:extLst>
              <p:ext uri="{D42A27DB-BD31-4B8C-83A1-F6EECF244321}">
                <p14:modId xmlns:p14="http://schemas.microsoft.com/office/powerpoint/2010/main" val="1352929353"/>
              </p:ext>
            </p:extLst>
          </p:nvPr>
        </p:nvGraphicFramePr>
        <p:xfrm>
          <a:off x="310680" y="1313506"/>
          <a:ext cx="5082587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8" name="YoY_part"/>
          <p:cNvGraphicFramePr/>
          <p:nvPr>
            <p:extLst>
              <p:ext uri="{D42A27DB-BD31-4B8C-83A1-F6EECF244321}">
                <p14:modId xmlns:p14="http://schemas.microsoft.com/office/powerpoint/2010/main" val="893175821"/>
              </p:ext>
            </p:extLst>
          </p:nvPr>
        </p:nvGraphicFramePr>
        <p:xfrm>
          <a:off x="6740150" y="1313506"/>
          <a:ext cx="4846161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6096000" y="1208015"/>
            <a:ext cx="0" cy="377546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5095565" y="5547360"/>
            <a:ext cx="2000871" cy="184666"/>
            <a:chOff x="5042628" y="5547360"/>
            <a:chExt cx="2000871" cy="184666"/>
          </a:xfrm>
        </p:grpSpPr>
        <p:grpSp>
          <p:nvGrpSpPr>
            <p:cNvPr id="31" name="Group 30"/>
            <p:cNvGrpSpPr/>
            <p:nvPr/>
          </p:nvGrpSpPr>
          <p:grpSpPr>
            <a:xfrm>
              <a:off x="5042628" y="5547360"/>
              <a:ext cx="684904" cy="184666"/>
              <a:chOff x="4152550" y="5452827"/>
              <a:chExt cx="684904" cy="18466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420673" y="5452827"/>
                <a:ext cx="4167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Leads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6094099" y="5547360"/>
              <a:ext cx="949400" cy="184666"/>
              <a:chOff x="4152550" y="5452827"/>
              <a:chExt cx="949400" cy="184666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solidFill>
                <a:srgbClr val="6366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420673" y="5452827"/>
                <a:ext cx="68127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Approvals</a:t>
                </a:r>
              </a:p>
            </p:txBody>
          </p:sp>
        </p:grp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7DC529D2-9638-479E-97D5-0FDF86B461EF}"/>
              </a:ext>
            </a:extLst>
          </p:cNvPr>
          <p:cNvSpPr txBox="1"/>
          <p:nvPr/>
        </p:nvSpPr>
        <p:spPr>
          <a:xfrm>
            <a:off x="8285797" y="5493379"/>
            <a:ext cx="175605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 YoY% Change: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56F427-809E-4589-A5BC-B404243D6B5B}"/>
              </a:ext>
            </a:extLst>
          </p:cNvPr>
          <p:cNvSpPr txBox="1"/>
          <p:nvPr/>
        </p:nvSpPr>
        <p:spPr>
          <a:xfrm>
            <a:off x="8292425" y="5208459"/>
            <a:ext cx="149156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YoY% Change:</a:t>
            </a:r>
          </a:p>
        </p:txBody>
      </p:sp>
      <p:sp>
        <p:nvSpPr>
          <p:cNvPr id="40" name="Approvals YoY_part">
            <a:extLst>
              <a:ext uri="{FF2B5EF4-FFF2-40B4-BE49-F238E27FC236}">
                <a16:creationId xmlns:a16="http://schemas.microsoft.com/office/drawing/2014/main" id="{F7DD33A0-DD34-4187-A799-F9A80D9FAD0C}"/>
              </a:ext>
            </a:extLst>
          </p:cNvPr>
          <p:cNvSpPr txBox="1"/>
          <p:nvPr/>
        </p:nvSpPr>
        <p:spPr>
          <a:xfrm>
            <a:off x="10041717" y="5502844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- 4.8%</a:t>
            </a:r>
          </a:p>
        </p:txBody>
      </p:sp>
      <p:sp>
        <p:nvSpPr>
          <p:cNvPr id="41" name="Leads YoY_part">
            <a:extLst>
              <a:ext uri="{FF2B5EF4-FFF2-40B4-BE49-F238E27FC236}">
                <a16:creationId xmlns:a16="http://schemas.microsoft.com/office/drawing/2014/main" id="{58180062-4725-4B06-BEC8-2D4340C29DAE}"/>
              </a:ext>
            </a:extLst>
          </p:cNvPr>
          <p:cNvSpPr txBox="1"/>
          <p:nvPr/>
        </p:nvSpPr>
        <p:spPr>
          <a:xfrm>
            <a:off x="10035093" y="5204672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- 4.8%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452400-DB70-48FC-89F2-837020632555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235878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product_heading_part"/>
          <p:cNvSpPr txBox="1"/>
          <p:nvPr/>
        </p:nvSpPr>
        <p:spPr>
          <a:xfrm>
            <a:off x="413220" y="212430"/>
            <a:ext cx="6872017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Product Distribution</a:t>
            </a:r>
          </a:p>
        </p:txBody>
      </p:sp>
      <p:sp>
        <p:nvSpPr>
          <p:cNvPr id="71" name="Freeform 6"/>
          <p:cNvSpPr>
            <a:spLocks/>
          </p:cNvSpPr>
          <p:nvPr/>
        </p:nvSpPr>
        <p:spPr bwMode="auto">
          <a:xfrm>
            <a:off x="6203508" y="6522854"/>
            <a:ext cx="54418" cy="115366"/>
          </a:xfrm>
          <a:custGeom>
            <a:avLst/>
            <a:gdLst>
              <a:gd name="T0" fmla="*/ 0 w 25"/>
              <a:gd name="T1" fmla="*/ 0 h 53"/>
              <a:gd name="T2" fmla="*/ 25 w 25"/>
              <a:gd name="T3" fmla="*/ 27 h 53"/>
              <a:gd name="T4" fmla="*/ 0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0" y="0"/>
                </a:moveTo>
                <a:lnTo>
                  <a:pt x="25" y="27"/>
                </a:lnTo>
                <a:lnTo>
                  <a:pt x="0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>
            <a:off x="5934075" y="6522854"/>
            <a:ext cx="54418" cy="115366"/>
          </a:xfrm>
          <a:custGeom>
            <a:avLst/>
            <a:gdLst>
              <a:gd name="T0" fmla="*/ 25 w 25"/>
              <a:gd name="T1" fmla="*/ 0 h 53"/>
              <a:gd name="T2" fmla="*/ 0 w 25"/>
              <a:gd name="T3" fmla="*/ 27 h 53"/>
              <a:gd name="T4" fmla="*/ 25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25" y="0"/>
                </a:moveTo>
                <a:lnTo>
                  <a:pt x="0" y="27"/>
                </a:lnTo>
                <a:lnTo>
                  <a:pt x="25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" name="Rectangle 72">
            <a:hlinkClick r:id="" action="ppaction://hlinkshowjump?jump=previousslide"/>
          </p:cNvPr>
          <p:cNvSpPr/>
          <p:nvPr/>
        </p:nvSpPr>
        <p:spPr>
          <a:xfrm>
            <a:off x="5878291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hlinkClick r:id="" action="ppaction://hlinkshowjump?jump=nextslide"/>
          </p:cNvPr>
          <p:cNvSpPr/>
          <p:nvPr/>
        </p:nvSpPr>
        <p:spPr>
          <a:xfrm>
            <a:off x="6140104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0D642A9-F137-441D-BEF1-2BF04A079895}"/>
              </a:ext>
            </a:extLst>
          </p:cNvPr>
          <p:cNvSpPr/>
          <p:nvPr/>
        </p:nvSpPr>
        <p:spPr>
          <a:xfrm rot="5400000">
            <a:off x="8051335" y="2431051"/>
            <a:ext cx="5440077" cy="23688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ECED3CC-1E91-4B9B-9938-FBF0C4629727}"/>
              </a:ext>
            </a:extLst>
          </p:cNvPr>
          <p:cNvSpPr txBox="1"/>
          <p:nvPr/>
        </p:nvSpPr>
        <p:spPr>
          <a:xfrm>
            <a:off x="9901697" y="1251855"/>
            <a:ext cx="1871518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sz="1400" b="1" dirty="0">
                <a:solidFill>
                  <a:schemeClr val="bg1"/>
                </a:solidFill>
              </a:rPr>
              <a:t>Insight</a:t>
            </a:r>
          </a:p>
        </p:txBody>
      </p:sp>
      <p:sp>
        <p:nvSpPr>
          <p:cNvPr id="102" name="product_insight_part">
            <a:extLst>
              <a:ext uri="{FF2B5EF4-FFF2-40B4-BE49-F238E27FC236}">
                <a16:creationId xmlns:a16="http://schemas.microsoft.com/office/drawing/2014/main" id="{94C5F2AE-6F33-466F-BBB9-57B58A540EB0}"/>
              </a:ext>
            </a:extLst>
          </p:cNvPr>
          <p:cNvSpPr/>
          <p:nvPr/>
        </p:nvSpPr>
        <p:spPr>
          <a:xfrm>
            <a:off x="9901697" y="1571802"/>
            <a:ext cx="1770487" cy="276998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Prod A Pro has a Purchase share of 17.3% and it is ranked 1 among all products. With Add to Cart share of 16.3% and a rank of 5, Prod A Pro has highest Product Purchase Rate of 106.6%. Focus on maintaining the Product Purchase Rate and analyze for a similar strategy for other products as is for Prod A Pro.</a:t>
            </a:r>
          </a:p>
        </p:txBody>
      </p:sp>
      <p:sp>
        <p:nvSpPr>
          <p:cNvPr id="134" name="Freeform 133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135" name="Rectangle 134">
            <a:hlinkClick r:id="rId6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Universe</a:t>
            </a:r>
          </a:p>
        </p:txBody>
      </p:sp>
      <p:sp>
        <p:nvSpPr>
          <p:cNvPr id="136" name="Rectangle 135">
            <a:hlinkClick r:id="rId7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137" name="Rectangle 136">
            <a:hlinkClick r:id="rId8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138" name="Rectangle 137">
            <a:hlinkClick r:id="rId9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139" name="Rectangle 138">
            <a:hlinkClick r:id="rId10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sp>
        <p:nvSpPr>
          <p:cNvPr id="140" name="Approvals Note">
            <a:extLst>
              <a:ext uri="{FF2B5EF4-FFF2-40B4-BE49-F238E27FC236}">
                <a16:creationId xmlns:a16="http://schemas.microsoft.com/office/drawing/2014/main" id="{11713F13-0402-480A-8AF6-AF5592EE352A}"/>
              </a:ext>
            </a:extLst>
          </p:cNvPr>
          <p:cNvSpPr txBox="1"/>
          <p:nvPr/>
        </p:nvSpPr>
        <p:spPr>
          <a:xfrm>
            <a:off x="411480" y="6144360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Approvals and purchases are not a direct 1:1 correlation, as one merchant could purchase multiple devices</a:t>
            </a:r>
          </a:p>
        </p:txBody>
      </p:sp>
      <p:pic>
        <p:nvPicPr>
          <p:cNvPr id="141" name="Picture 81" descr="Image result for firstdata stati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5" y="1791327"/>
            <a:ext cx="652136" cy="35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187110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</a:t>
            </a:r>
          </a:p>
        </p:txBody>
      </p:sp>
      <p:pic>
        <p:nvPicPr>
          <p:cNvPr id="143" name="Picture 79" descr="Related image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4007" r="16013" b="7100"/>
          <a:stretch/>
        </p:blipFill>
        <p:spPr bwMode="auto">
          <a:xfrm>
            <a:off x="647324" y="2542025"/>
            <a:ext cx="812138" cy="39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Rectangle 14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2616160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B</a:t>
            </a:r>
          </a:p>
        </p:txBody>
      </p:sp>
      <p:pic>
        <p:nvPicPr>
          <p:cNvPr id="145" name="Picture 77" descr="Image result for firstdata flex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5" r="27523" b="10288"/>
          <a:stretch/>
        </p:blipFill>
        <p:spPr bwMode="auto">
          <a:xfrm rot="20670894">
            <a:off x="854350" y="3257237"/>
            <a:ext cx="398086" cy="45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Rectangle 14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336121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C</a:t>
            </a:r>
          </a:p>
        </p:txBody>
      </p:sp>
      <p:pic>
        <p:nvPicPr>
          <p:cNvPr id="147" name="Picture 75" descr="Related image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2" r="18313" b="8735"/>
          <a:stretch/>
        </p:blipFill>
        <p:spPr bwMode="auto">
          <a:xfrm>
            <a:off x="810577" y="3987067"/>
            <a:ext cx="485632" cy="4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" name="Rectangle 14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106270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D</a:t>
            </a:r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" t="-4997" r="18473" b="-2"/>
          <a:stretch/>
        </p:blipFill>
        <p:spPr>
          <a:xfrm>
            <a:off x="655827" y="4671392"/>
            <a:ext cx="795131" cy="587998"/>
          </a:xfrm>
          <a:prstGeom prst="rect">
            <a:avLst/>
          </a:prstGeom>
        </p:spPr>
      </p:pic>
      <p:sp>
        <p:nvSpPr>
          <p:cNvPr id="150" name="Rectangle 14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851325"/>
            <a:ext cx="49603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 </a:t>
            </a:r>
            <a:b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5511743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E</a:t>
            </a:r>
          </a:p>
        </p:txBody>
      </p:sp>
      <p:pic>
        <p:nvPicPr>
          <p:cNvPr id="152" name="Picture 15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7" y="5472576"/>
            <a:ext cx="665512" cy="458598"/>
          </a:xfrm>
          <a:prstGeom prst="rect">
            <a:avLst/>
          </a:prstGeom>
        </p:spPr>
      </p:pic>
      <p:sp>
        <p:nvSpPr>
          <p:cNvPr id="154" name="TextBox 153"/>
          <p:cNvSpPr txBox="1"/>
          <p:nvPr/>
        </p:nvSpPr>
        <p:spPr>
          <a:xfrm>
            <a:off x="5254966" y="1333890"/>
            <a:ext cx="98318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to cart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3178238" y="1333890"/>
            <a:ext cx="86902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Views</a:t>
            </a:r>
          </a:p>
        </p:txBody>
      </p:sp>
      <p:grpSp>
        <p:nvGrpSpPr>
          <p:cNvPr id="156" name="Group 11"/>
          <p:cNvGrpSpPr>
            <a:grpSpLocks noChangeAspect="1"/>
          </p:cNvGrpSpPr>
          <p:nvPr/>
        </p:nvGrpSpPr>
        <p:grpSpPr bwMode="auto">
          <a:xfrm>
            <a:off x="5540102" y="958797"/>
            <a:ext cx="355603" cy="360363"/>
            <a:chOff x="344" y="1999"/>
            <a:chExt cx="224" cy="227"/>
          </a:xfrm>
        </p:grpSpPr>
        <p:sp>
          <p:nvSpPr>
            <p:cNvPr id="254" name="Freeform 12"/>
            <p:cNvSpPr>
              <a:spLocks/>
            </p:cNvSpPr>
            <p:nvPr/>
          </p:nvSpPr>
          <p:spPr bwMode="auto">
            <a:xfrm>
              <a:off x="374" y="2049"/>
              <a:ext cx="194" cy="108"/>
            </a:xfrm>
            <a:custGeom>
              <a:avLst/>
              <a:gdLst>
                <a:gd name="T0" fmla="*/ 0 w 79"/>
                <a:gd name="T1" fmla="*/ 0 h 44"/>
                <a:gd name="T2" fmla="*/ 74 w 79"/>
                <a:gd name="T3" fmla="*/ 0 h 44"/>
                <a:gd name="T4" fmla="*/ 78 w 79"/>
                <a:gd name="T5" fmla="*/ 2 h 44"/>
                <a:gd name="T6" fmla="*/ 78 w 79"/>
                <a:gd name="T7" fmla="*/ 5 h 44"/>
                <a:gd name="T8" fmla="*/ 70 w 79"/>
                <a:gd name="T9" fmla="*/ 35 h 44"/>
                <a:gd name="T10" fmla="*/ 58 w 79"/>
                <a:gd name="T11" fmla="*/ 44 h 44"/>
                <a:gd name="T12" fmla="*/ 9 w 79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44">
                  <a:moveTo>
                    <a:pt x="0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6" y="0"/>
                    <a:pt x="77" y="1"/>
                    <a:pt x="78" y="2"/>
                  </a:cubicBezTo>
                  <a:cubicBezTo>
                    <a:pt x="78" y="3"/>
                    <a:pt x="79" y="4"/>
                    <a:pt x="78" y="5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69" y="40"/>
                    <a:pt x="64" y="44"/>
                    <a:pt x="58" y="44"/>
                  </a:cubicBezTo>
                  <a:cubicBezTo>
                    <a:pt x="9" y="44"/>
                    <a:pt x="9" y="44"/>
                    <a:pt x="9" y="44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5" name="Freeform 13"/>
            <p:cNvSpPr>
              <a:spLocks/>
            </p:cNvSpPr>
            <p:nvPr/>
          </p:nvSpPr>
          <p:spPr bwMode="auto">
            <a:xfrm>
              <a:off x="344" y="1999"/>
              <a:ext cx="187" cy="187"/>
            </a:xfrm>
            <a:custGeom>
              <a:avLst/>
              <a:gdLst>
                <a:gd name="T0" fmla="*/ 0 w 76"/>
                <a:gd name="T1" fmla="*/ 0 h 76"/>
                <a:gd name="T2" fmla="*/ 1 w 76"/>
                <a:gd name="T3" fmla="*/ 0 h 76"/>
                <a:gd name="T4" fmla="*/ 9 w 76"/>
                <a:gd name="T5" fmla="*/ 6 h 76"/>
                <a:gd name="T6" fmla="*/ 22 w 76"/>
                <a:gd name="T7" fmla="*/ 70 h 76"/>
                <a:gd name="T8" fmla="*/ 30 w 76"/>
                <a:gd name="T9" fmla="*/ 76 h 76"/>
                <a:gd name="T10" fmla="*/ 76 w 76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6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5" y="0"/>
                    <a:pt x="8" y="3"/>
                    <a:pt x="9" y="6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3" y="73"/>
                    <a:pt x="26" y="76"/>
                    <a:pt x="30" y="76"/>
                  </a:cubicBezTo>
                  <a:cubicBezTo>
                    <a:pt x="76" y="76"/>
                    <a:pt x="76" y="76"/>
                    <a:pt x="76" y="76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6" name="Oval 14"/>
            <p:cNvSpPr>
              <a:spLocks noChangeArrowheads="1"/>
            </p:cNvSpPr>
            <p:nvPr/>
          </p:nvSpPr>
          <p:spPr bwMode="auto">
            <a:xfrm>
              <a:off x="398" y="2196"/>
              <a:ext cx="30" cy="30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7" name="Oval 15"/>
            <p:cNvSpPr>
              <a:spLocks noChangeArrowheads="1"/>
            </p:cNvSpPr>
            <p:nvPr/>
          </p:nvSpPr>
          <p:spPr bwMode="auto">
            <a:xfrm>
              <a:off x="497" y="2196"/>
              <a:ext cx="29" cy="30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7" name="Group 4"/>
          <p:cNvGrpSpPr>
            <a:grpSpLocks noChangeAspect="1"/>
          </p:cNvGrpSpPr>
          <p:nvPr/>
        </p:nvGrpSpPr>
        <p:grpSpPr bwMode="auto">
          <a:xfrm>
            <a:off x="7714076" y="958797"/>
            <a:ext cx="352425" cy="360363"/>
            <a:chOff x="1604" y="1992"/>
            <a:chExt cx="222" cy="227"/>
          </a:xfrm>
        </p:grpSpPr>
        <p:sp>
          <p:nvSpPr>
            <p:cNvPr id="251" name="Freeform 250"/>
            <p:cNvSpPr>
              <a:spLocks/>
            </p:cNvSpPr>
            <p:nvPr/>
          </p:nvSpPr>
          <p:spPr bwMode="auto">
            <a:xfrm>
              <a:off x="1604" y="2061"/>
              <a:ext cx="222" cy="158"/>
            </a:xfrm>
            <a:custGeom>
              <a:avLst/>
              <a:gdLst>
                <a:gd name="T0" fmla="*/ 77 w 90"/>
                <a:gd name="T1" fmla="*/ 64 h 64"/>
                <a:gd name="T2" fmla="*/ 13 w 90"/>
                <a:gd name="T3" fmla="*/ 64 h 64"/>
                <a:gd name="T4" fmla="*/ 4 w 90"/>
                <a:gd name="T5" fmla="*/ 60 h 64"/>
                <a:gd name="T6" fmla="*/ 1 w 90"/>
                <a:gd name="T7" fmla="*/ 51 h 64"/>
                <a:gd name="T8" fmla="*/ 7 w 90"/>
                <a:gd name="T9" fmla="*/ 0 h 64"/>
                <a:gd name="T10" fmla="*/ 83 w 90"/>
                <a:gd name="T11" fmla="*/ 0 h 64"/>
                <a:gd name="T12" fmla="*/ 89 w 90"/>
                <a:gd name="T13" fmla="*/ 51 h 64"/>
                <a:gd name="T14" fmla="*/ 86 w 90"/>
                <a:gd name="T15" fmla="*/ 60 h 64"/>
                <a:gd name="T16" fmla="*/ 77 w 90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4">
                  <a:moveTo>
                    <a:pt x="77" y="64"/>
                  </a:moveTo>
                  <a:cubicBezTo>
                    <a:pt x="13" y="64"/>
                    <a:pt x="13" y="64"/>
                    <a:pt x="13" y="64"/>
                  </a:cubicBezTo>
                  <a:cubicBezTo>
                    <a:pt x="9" y="64"/>
                    <a:pt x="6" y="63"/>
                    <a:pt x="4" y="60"/>
                  </a:cubicBezTo>
                  <a:cubicBezTo>
                    <a:pt x="1" y="57"/>
                    <a:pt x="0" y="54"/>
                    <a:pt x="1" y="5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90" y="54"/>
                    <a:pt x="89" y="57"/>
                    <a:pt x="86" y="60"/>
                  </a:cubicBezTo>
                  <a:cubicBezTo>
                    <a:pt x="84" y="63"/>
                    <a:pt x="81" y="64"/>
                    <a:pt x="77" y="64"/>
                  </a:cubicBez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1621" y="2037"/>
              <a:ext cx="188" cy="24"/>
            </a:xfrm>
            <a:custGeom>
              <a:avLst/>
              <a:gdLst>
                <a:gd name="T0" fmla="*/ 14 w 76"/>
                <a:gd name="T1" fmla="*/ 0 h 10"/>
                <a:gd name="T2" fmla="*/ 8 w 76"/>
                <a:gd name="T3" fmla="*/ 0 h 10"/>
                <a:gd name="T4" fmla="*/ 5 w 76"/>
                <a:gd name="T5" fmla="*/ 2 h 10"/>
                <a:gd name="T6" fmla="*/ 0 w 76"/>
                <a:gd name="T7" fmla="*/ 10 h 10"/>
                <a:gd name="T8" fmla="*/ 76 w 76"/>
                <a:gd name="T9" fmla="*/ 10 h 10"/>
                <a:gd name="T10" fmla="*/ 71 w 76"/>
                <a:gd name="T11" fmla="*/ 2 h 10"/>
                <a:gd name="T12" fmla="*/ 68 w 76"/>
                <a:gd name="T13" fmla="*/ 0 h 10"/>
                <a:gd name="T14" fmla="*/ 62 w 76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10">
                  <a:moveTo>
                    <a:pt x="1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1"/>
                    <a:pt x="5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0" y="1"/>
                    <a:pt x="69" y="0"/>
                    <a:pt x="68" y="0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1676" y="1992"/>
              <a:ext cx="78" cy="69"/>
            </a:xfrm>
            <a:custGeom>
              <a:avLst/>
              <a:gdLst>
                <a:gd name="T0" fmla="*/ 32 w 32"/>
                <a:gd name="T1" fmla="*/ 16 h 28"/>
                <a:gd name="T2" fmla="*/ 16 w 32"/>
                <a:gd name="T3" fmla="*/ 0 h 28"/>
                <a:gd name="T4" fmla="*/ 0 w 32"/>
                <a:gd name="T5" fmla="*/ 16 h 28"/>
                <a:gd name="T6" fmla="*/ 0 w 32"/>
                <a:gd name="T7" fmla="*/ 28 h 28"/>
                <a:gd name="T8" fmla="*/ 32 w 32"/>
                <a:gd name="T9" fmla="*/ 28 h 28"/>
                <a:gd name="T10" fmla="*/ 32 w 32"/>
                <a:gd name="T11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28">
                  <a:moveTo>
                    <a:pt x="32" y="16"/>
                  </a:moveTo>
                  <a:cubicBezTo>
                    <a:pt x="32" y="7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2" y="28"/>
                    <a:pt x="32" y="28"/>
                    <a:pt x="32" y="28"/>
                  </a:cubicBezTo>
                  <a:lnTo>
                    <a:pt x="32" y="16"/>
                  </a:ln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8" name="Group 259">
            <a:extLst>
              <a:ext uri="{FF2B5EF4-FFF2-40B4-BE49-F238E27FC236}">
                <a16:creationId xmlns:a16="http://schemas.microsoft.com/office/drawing/2014/main" id="{10CD3651-2B5F-4561-AF35-3D3DA37DD2C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58035" y="990547"/>
            <a:ext cx="298450" cy="296862"/>
            <a:chOff x="1758" y="909"/>
            <a:chExt cx="188" cy="187"/>
          </a:xfrm>
        </p:grpSpPr>
        <p:sp>
          <p:nvSpPr>
            <p:cNvPr id="244" name="Freeform 260">
              <a:extLst>
                <a:ext uri="{FF2B5EF4-FFF2-40B4-BE49-F238E27FC236}">
                  <a16:creationId xmlns:a16="http://schemas.microsoft.com/office/drawing/2014/main" id="{BE7CBB2B-BA7E-4B43-AE24-6AE8498D2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909"/>
              <a:ext cx="24" cy="25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4 h 12"/>
                <a:gd name="T4" fmla="*/ 4 w 12"/>
                <a:gd name="T5" fmla="*/ 0 h 12"/>
                <a:gd name="T6" fmla="*/ 12 w 12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261">
              <a:extLst>
                <a:ext uri="{FF2B5EF4-FFF2-40B4-BE49-F238E27FC236}">
                  <a16:creationId xmlns:a16="http://schemas.microsoft.com/office/drawing/2014/main" id="{E8CDB7AD-4195-48B7-962A-4D2314A1F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909"/>
              <a:ext cx="25" cy="25"/>
            </a:xfrm>
            <a:custGeom>
              <a:avLst/>
              <a:gdLst>
                <a:gd name="T0" fmla="*/ 12 w 12"/>
                <a:gd name="T1" fmla="*/ 12 h 12"/>
                <a:gd name="T2" fmla="*/ 12 w 12"/>
                <a:gd name="T3" fmla="*/ 4 h 12"/>
                <a:gd name="T4" fmla="*/ 8 w 12"/>
                <a:gd name="T5" fmla="*/ 0 h 12"/>
                <a:gd name="T6" fmla="*/ 0 w 12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12" y="12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62">
              <a:extLst>
                <a:ext uri="{FF2B5EF4-FFF2-40B4-BE49-F238E27FC236}">
                  <a16:creationId xmlns:a16="http://schemas.microsoft.com/office/drawing/2014/main" id="{6894E76D-10F8-4615-8EA0-826DB1913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072"/>
              <a:ext cx="24" cy="24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8 h 12"/>
                <a:gd name="T4" fmla="*/ 4 w 12"/>
                <a:gd name="T5" fmla="*/ 12 h 12"/>
                <a:gd name="T6" fmla="*/ 12 w 12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2" y="12"/>
                    <a:pt x="4" y="12"/>
                  </a:cubicBezTo>
                  <a:cubicBezTo>
                    <a:pt x="12" y="12"/>
                    <a:pt x="12" y="12"/>
                    <a:pt x="12" y="12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63">
              <a:extLst>
                <a:ext uri="{FF2B5EF4-FFF2-40B4-BE49-F238E27FC236}">
                  <a16:creationId xmlns:a16="http://schemas.microsoft.com/office/drawing/2014/main" id="{B210F6D3-422D-404D-8B51-D1B5F74BB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1072"/>
              <a:ext cx="25" cy="24"/>
            </a:xfrm>
            <a:custGeom>
              <a:avLst/>
              <a:gdLst>
                <a:gd name="T0" fmla="*/ 12 w 12"/>
                <a:gd name="T1" fmla="*/ 0 h 12"/>
                <a:gd name="T2" fmla="*/ 12 w 12"/>
                <a:gd name="T3" fmla="*/ 8 h 12"/>
                <a:gd name="T4" fmla="*/ 8 w 12"/>
                <a:gd name="T5" fmla="*/ 12 h 12"/>
                <a:gd name="T6" fmla="*/ 0 w 12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0" y="12"/>
                    <a:pt x="0" y="12"/>
                    <a:pt x="0" y="12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Oval 264">
              <a:extLst>
                <a:ext uri="{FF2B5EF4-FFF2-40B4-BE49-F238E27FC236}">
                  <a16:creationId xmlns:a16="http://schemas.microsoft.com/office/drawing/2014/main" id="{C1441970-5706-442E-AA32-7157D55C8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" y="974"/>
              <a:ext cx="57" cy="57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Oval 265">
              <a:extLst>
                <a:ext uri="{FF2B5EF4-FFF2-40B4-BE49-F238E27FC236}">
                  <a16:creationId xmlns:a16="http://schemas.microsoft.com/office/drawing/2014/main" id="{FC8CAA09-614B-4A1D-95A0-F2482C747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" y="1001"/>
              <a:ext cx="4" cy="4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Oval 266">
              <a:extLst>
                <a:ext uri="{FF2B5EF4-FFF2-40B4-BE49-F238E27FC236}">
                  <a16:creationId xmlns:a16="http://schemas.microsoft.com/office/drawing/2014/main" id="{AD77BBAE-E74E-45FF-8636-B89D45913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" y="954"/>
              <a:ext cx="160" cy="97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7077452" y="1363674"/>
            <a:ext cx="1788554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Purchases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165840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2" name="txt_station_views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16.7%</a:t>
            </a:r>
          </a:p>
        </p:txBody>
      </p:sp>
      <p:sp>
        <p:nvSpPr>
          <p:cNvPr id="243" name="txt_station_views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196239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(39,427)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165840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9" name="txt_add_to_cart_station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17.0%</a:t>
            </a:r>
          </a:p>
        </p:txBody>
      </p:sp>
      <p:sp>
        <p:nvSpPr>
          <p:cNvPr id="240" name="txt_add_to_cart_station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196239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(39,740)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165840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6" name="txt_device_station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16.8%</a:t>
            </a:r>
          </a:p>
        </p:txBody>
      </p:sp>
      <p:sp>
        <p:nvSpPr>
          <p:cNvPr id="237" name="txt_device_station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196239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(39,441)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240345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0" name="txt_mini_views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16.3%</a:t>
            </a:r>
          </a:p>
        </p:txBody>
      </p:sp>
      <p:sp>
        <p:nvSpPr>
          <p:cNvPr id="231" name="txt_mini_views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27074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(38,397)</a:t>
            </a: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240345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27" name="txt_add_to_cart_mini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17.5%</a:t>
            </a:r>
          </a:p>
        </p:txBody>
      </p:sp>
      <p:sp>
        <p:nvSpPr>
          <p:cNvPr id="228" name="txt_add_to_cart_mini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27074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(40,884)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240345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4" name="txt_device_mini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16.6%</a:t>
            </a:r>
          </a:p>
        </p:txBody>
      </p:sp>
      <p:sp>
        <p:nvSpPr>
          <p:cNvPr id="225" name="txt_device_mini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270744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(38,914)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14851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8" name="txt_flex_views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17.2%</a:t>
            </a:r>
          </a:p>
        </p:txBody>
      </p:sp>
      <p:sp>
        <p:nvSpPr>
          <p:cNvPr id="219" name="txt_flex_views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345250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(40,455)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14851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5" name="txt_add_to_cart_flex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16.1%</a:t>
            </a:r>
          </a:p>
        </p:txBody>
      </p:sp>
      <p:sp>
        <p:nvSpPr>
          <p:cNvPr id="216" name="txt_add_to_cart_flex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345250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(37,542)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14851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2" name="txt_device_flex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16.4%</a:t>
            </a:r>
          </a:p>
        </p:txBody>
      </p:sp>
      <p:sp>
        <p:nvSpPr>
          <p:cNvPr id="213" name="txt_device_flex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345250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(38,455)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89356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" name="txt_go_views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17.3%</a:t>
            </a:r>
          </a:p>
        </p:txBody>
      </p:sp>
      <p:sp>
        <p:nvSpPr>
          <p:cNvPr id="207" name="txt_go_views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419755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(40,735)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89356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3" name="txt_add_to_cart_go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16.3%</a:t>
            </a:r>
          </a:p>
        </p:txBody>
      </p:sp>
      <p:sp>
        <p:nvSpPr>
          <p:cNvPr id="204" name="txt_add_to_cart_go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4197559"/>
            <a:ext cx="755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(38,162)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89356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0" name="txt_device_clover_go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16.9%</a:t>
            </a:r>
          </a:p>
        </p:txBody>
      </p:sp>
      <p:sp>
        <p:nvSpPr>
          <p:cNvPr id="201" name="txt_device_clover_go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4197559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(39,616)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463862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4" name="txt_station_pro_views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15.9%</a:t>
            </a:r>
          </a:p>
        </p:txBody>
      </p:sp>
      <p:sp>
        <p:nvSpPr>
          <p:cNvPr id="195" name="txt_station_pro_views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494261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(37,487)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463862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1" name="txt_add_to_cart_station_pro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16.3%</a:t>
            </a:r>
          </a:p>
        </p:txBody>
      </p:sp>
      <p:sp>
        <p:nvSpPr>
          <p:cNvPr id="192" name="txt_add_to_cart_station_pro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37157" y="494261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(38,155)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463862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8" name="txt_device_stationpro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17.3%</a:t>
            </a:r>
          </a:p>
        </p:txBody>
      </p:sp>
      <p:sp>
        <p:nvSpPr>
          <p:cNvPr id="189" name="txt_device_stationpro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595684" y="4942614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(40,657)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5383680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2" name="txt_account_only_views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16.6%</a:t>
            </a:r>
          </a:p>
        </p:txBody>
      </p:sp>
      <p:sp>
        <p:nvSpPr>
          <p:cNvPr id="183" name="txt_account_only_views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37091" y="5687671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(39,055)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5383680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3" name="txt_add_to_cart_account_only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174" name="txt_add_to_cart_account_only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517307" y="568767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5383680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0" name="txt_account_only_purchases_contrib_par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16.1%</a:t>
            </a:r>
          </a:p>
        </p:txBody>
      </p:sp>
      <p:sp>
        <p:nvSpPr>
          <p:cNvPr id="171" name="txt_account_only_purchases_par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01390" y="5687671"/>
            <a:ext cx="743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(37,711)</a:t>
            </a:r>
          </a:p>
        </p:txBody>
      </p:sp>
      <p:sp>
        <p:nvSpPr>
          <p:cNvPr id="105" name="Accounts Note">
            <a:extLst>
              <a:ext uri="{FF2B5EF4-FFF2-40B4-BE49-F238E27FC236}">
                <a16:creationId xmlns:a16="http://schemas.microsoft.com/office/drawing/2014/main" id="{F90EF8DF-D273-4503-8AC3-F90377C8BDA7}"/>
              </a:ext>
            </a:extLst>
          </p:cNvPr>
          <p:cNvSpPr txBox="1"/>
          <p:nvPr/>
        </p:nvSpPr>
        <p:spPr>
          <a:xfrm>
            <a:off x="411480" y="6323189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to cart for Virtual will always be N/A due to unique purchase flow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4F42538-4B6D-490A-A366-313A4AABF8A9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240475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>
            <a:extLst>
              <a:ext uri="{FF2B5EF4-FFF2-40B4-BE49-F238E27FC236}">
                <a16:creationId xmlns:a16="http://schemas.microsoft.com/office/drawing/2014/main" id="{E84E5A22-E6A9-4795-81AE-FB95C15FF0AE}"/>
              </a:ext>
            </a:extLst>
          </p:cNvPr>
          <p:cNvSpPr/>
          <p:nvPr/>
        </p:nvSpPr>
        <p:spPr>
          <a:xfrm rot="5400000">
            <a:off x="8051336" y="2431050"/>
            <a:ext cx="5440077" cy="2368801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Executive Summary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" y="883274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Customer Journey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177925" y="1099441"/>
            <a:ext cx="160901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>
                <a:solidFill>
                  <a:schemeClr val="bg1"/>
                </a:solidFill>
              </a:rPr>
              <a:t>Key Insights</a:t>
            </a:r>
          </a:p>
        </p:txBody>
      </p:sp>
      <p:sp>
        <p:nvSpPr>
          <p:cNvPr id="89" name="summary_third_insight_strat"/>
          <p:cNvSpPr txBox="1"/>
          <p:nvPr/>
        </p:nvSpPr>
        <p:spPr>
          <a:xfrm>
            <a:off x="9687600" y="4769933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1" name="focus_product_metric_strat"/>
          <p:cNvSpPr txBox="1"/>
          <p:nvPr/>
        </p:nvSpPr>
        <p:spPr>
          <a:xfrm>
            <a:off x="9916000" y="4796440"/>
            <a:ext cx="1834910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maintaining Product Purchase Rate for Prod A Pro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3" name="summary_first_insight_strat"/>
          <p:cNvSpPr txBox="1"/>
          <p:nvPr/>
        </p:nvSpPr>
        <p:spPr>
          <a:xfrm>
            <a:off x="9687600" y="1625797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6" name="summary_second_insight_strat"/>
          <p:cNvSpPr txBox="1"/>
          <p:nvPr/>
        </p:nvSpPr>
        <p:spPr>
          <a:xfrm>
            <a:off x="9687600" y="3498879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4" name="focus_dropout_strat"/>
          <p:cNvSpPr txBox="1"/>
          <p:nvPr/>
        </p:nvSpPr>
        <p:spPr>
          <a:xfrm>
            <a:off x="9920909" y="1652301"/>
            <a:ext cx="2034867" cy="16619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Group A Partner has Visitor to Leads Ratio of 1.8% over time. It has not varied much and is 2.5% in May'21 vs. 2.5% in Apr'21 (*Monthly percentage calculations are 3 months rolling). Focus on improving Visitor to Leads Ratio</a:t>
            </a:r>
          </a:p>
        </p:txBody>
      </p:sp>
      <p:sp>
        <p:nvSpPr>
          <p:cNvPr id="87" name="focus_change_strat"/>
          <p:cNvSpPr txBox="1"/>
          <p:nvPr/>
        </p:nvSpPr>
        <p:spPr>
          <a:xfrm>
            <a:off x="9916000" y="3538639"/>
            <a:ext cx="1996808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improving Visitor to Leads Ratio. It is the lowest  (1.8%) among the  efficiency metrics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518991" y="3461844"/>
            <a:ext cx="2393816" cy="1260361"/>
            <a:chOff x="9237442" y="3461844"/>
            <a:chExt cx="2667832" cy="1260361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237442" y="3461844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9265322" y="4722205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8" name="TextBox 177"/>
          <p:cNvSpPr txBox="1"/>
          <p:nvPr/>
        </p:nvSpPr>
        <p:spPr>
          <a:xfrm>
            <a:off x="506036" y="5165433"/>
            <a:ext cx="3573915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Efficiency Metrics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12917" y="5537615"/>
            <a:ext cx="121368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Visitor to Lead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44" name="txt_visitors_leads_strat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1811432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1.8%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3039172" y="5537615"/>
            <a:ext cx="1574052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Lead to Application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48" name="txt_leads_applications_strat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4690679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296.4%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848714" y="5537615"/>
            <a:ext cx="1955688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Application to Approved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53" name="txt_application_approved_strat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7861450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33.4%</a:t>
            </a:r>
          </a:p>
        </p:txBody>
      </p:sp>
      <p:cxnSp>
        <p:nvCxnSpPr>
          <p:cNvPr id="177" name="Straight Connector 176"/>
          <p:cNvCxnSpPr/>
          <p:nvPr/>
        </p:nvCxnSpPr>
        <p:spPr>
          <a:xfrm>
            <a:off x="506036" y="4994359"/>
            <a:ext cx="591783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242DF8F-F73B-45A5-B4BD-76E50F196FE3}"/>
              </a:ext>
            </a:extLst>
          </p:cNvPr>
          <p:cNvSpPr txBox="1"/>
          <p:nvPr/>
        </p:nvSpPr>
        <p:spPr>
          <a:xfrm>
            <a:off x="446665" y="1282835"/>
            <a:ext cx="1446718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Overall Journey</a:t>
            </a:r>
          </a:p>
        </p:txBody>
      </p:sp>
      <p:sp>
        <p:nvSpPr>
          <p:cNvPr id="119" name="Freeform 118">
            <a:hlinkClick r:id="" action="ppaction://noaction"/>
          </p:cNvPr>
          <p:cNvSpPr>
            <a:spLocks/>
          </p:cNvSpPr>
          <p:nvPr/>
        </p:nvSpPr>
        <p:spPr bwMode="auto">
          <a:xfrm>
            <a:off x="1435798" y="4032210"/>
            <a:ext cx="1358126" cy="824610"/>
          </a:xfrm>
          <a:custGeom>
            <a:avLst/>
            <a:gdLst>
              <a:gd name="connsiteX0" fmla="*/ 0 w 1581150"/>
              <a:gd name="connsiteY0" fmla="*/ 0 h 816952"/>
              <a:gd name="connsiteX1" fmla="*/ 1579865 w 1581150"/>
              <a:gd name="connsiteY1" fmla="*/ 0 h 816952"/>
              <a:gd name="connsiteX2" fmla="*/ 1579171 w 1581150"/>
              <a:gd name="connsiteY2" fmla="*/ 1461 h 816952"/>
              <a:gd name="connsiteX3" fmla="*/ 1577138 w 1581150"/>
              <a:gd name="connsiteY3" fmla="*/ 5739 h 816952"/>
              <a:gd name="connsiteX4" fmla="*/ 1581150 w 1581150"/>
              <a:gd name="connsiteY4" fmla="*/ 5739 h 816952"/>
              <a:gd name="connsiteX5" fmla="*/ 1225625 w 1581150"/>
              <a:gd name="connsiteY5" fmla="*/ 816952 h 816952"/>
              <a:gd name="connsiteX6" fmla="*/ 355525 w 1581150"/>
              <a:gd name="connsiteY6" fmla="*/ 816952 h 816952"/>
              <a:gd name="connsiteX7" fmla="*/ 0 w 1581150"/>
              <a:gd name="connsiteY7" fmla="*/ 5739 h 816952"/>
              <a:gd name="connsiteX8" fmla="*/ 2727 w 1581150"/>
              <a:gd name="connsiteY8" fmla="*/ 5739 h 81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150" h="816952">
                <a:moveTo>
                  <a:pt x="0" y="0"/>
                </a:moveTo>
                <a:cubicBezTo>
                  <a:pt x="0" y="0"/>
                  <a:pt x="0" y="0"/>
                  <a:pt x="1579865" y="0"/>
                </a:cubicBezTo>
                <a:cubicBezTo>
                  <a:pt x="1579865" y="0"/>
                  <a:pt x="1579865" y="0"/>
                  <a:pt x="1579171" y="1461"/>
                </a:cubicBezTo>
                <a:lnTo>
                  <a:pt x="1577138" y="5739"/>
                </a:lnTo>
                <a:lnTo>
                  <a:pt x="1581150" y="5739"/>
                </a:lnTo>
                <a:cubicBezTo>
                  <a:pt x="1581150" y="5739"/>
                  <a:pt x="1581150" y="5739"/>
                  <a:pt x="1225625" y="816952"/>
                </a:cubicBezTo>
                <a:lnTo>
                  <a:pt x="355525" y="816952"/>
                </a:lnTo>
                <a:cubicBezTo>
                  <a:pt x="355525" y="816952"/>
                  <a:pt x="355525" y="816952"/>
                  <a:pt x="0" y="5739"/>
                </a:cubicBezTo>
                <a:lnTo>
                  <a:pt x="2727" y="57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0" name="Freeform 119"/>
          <p:cNvSpPr>
            <a:spLocks/>
          </p:cNvSpPr>
          <p:nvPr/>
        </p:nvSpPr>
        <p:spPr bwMode="auto">
          <a:xfrm>
            <a:off x="1104050" y="3206980"/>
            <a:ext cx="2021622" cy="925260"/>
          </a:xfrm>
          <a:custGeom>
            <a:avLst/>
            <a:gdLst>
              <a:gd name="connsiteX0" fmla="*/ 0 w 2353600"/>
              <a:gd name="connsiteY0" fmla="*/ 0 h 916666"/>
              <a:gd name="connsiteX1" fmla="*/ 2353600 w 2353600"/>
              <a:gd name="connsiteY1" fmla="*/ 0 h 916666"/>
              <a:gd name="connsiteX2" fmla="*/ 1966733 w 2353600"/>
              <a:gd name="connsiteY2" fmla="*/ 817567 h 916666"/>
              <a:gd name="connsiteX3" fmla="*/ 1240643 w 2353600"/>
              <a:gd name="connsiteY3" fmla="*/ 817567 h 916666"/>
              <a:gd name="connsiteX4" fmla="*/ 1177753 w 2353600"/>
              <a:gd name="connsiteY4" fmla="*/ 916666 h 916666"/>
              <a:gd name="connsiteX5" fmla="*/ 1177481 w 2353600"/>
              <a:gd name="connsiteY5" fmla="*/ 916224 h 916666"/>
              <a:gd name="connsiteX6" fmla="*/ 1177209 w 2353600"/>
              <a:gd name="connsiteY6" fmla="*/ 916666 h 916666"/>
              <a:gd name="connsiteX7" fmla="*/ 1114662 w 2353600"/>
              <a:gd name="connsiteY7" fmla="*/ 817567 h 916666"/>
              <a:gd name="connsiteX8" fmla="*/ 386867 w 2353600"/>
              <a:gd name="connsiteY8" fmla="*/ 817567 h 916666"/>
              <a:gd name="connsiteX9" fmla="*/ 386381 w 2353600"/>
              <a:gd name="connsiteY9" fmla="*/ 816539 h 916666"/>
              <a:gd name="connsiteX10" fmla="*/ 385055 w 2353600"/>
              <a:gd name="connsiteY10" fmla="*/ 816539 h 916666"/>
              <a:gd name="connsiteX11" fmla="*/ 0 w 2353600"/>
              <a:gd name="connsiteY11" fmla="*/ 2266 h 916666"/>
              <a:gd name="connsiteX12" fmla="*/ 1073 w 2353600"/>
              <a:gd name="connsiteY12" fmla="*/ 2266 h 91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600" h="916666">
                <a:moveTo>
                  <a:pt x="0" y="0"/>
                </a:moveTo>
                <a:lnTo>
                  <a:pt x="2353600" y="0"/>
                </a:lnTo>
                <a:lnTo>
                  <a:pt x="1966733" y="817567"/>
                </a:lnTo>
                <a:lnTo>
                  <a:pt x="1240643" y="817567"/>
                </a:lnTo>
                <a:lnTo>
                  <a:pt x="1177753" y="916666"/>
                </a:lnTo>
                <a:lnTo>
                  <a:pt x="1177481" y="916224"/>
                </a:lnTo>
                <a:lnTo>
                  <a:pt x="1177209" y="916666"/>
                </a:lnTo>
                <a:lnTo>
                  <a:pt x="1114662" y="817567"/>
                </a:lnTo>
                <a:lnTo>
                  <a:pt x="386867" y="817567"/>
                </a:lnTo>
                <a:lnTo>
                  <a:pt x="386381" y="816539"/>
                </a:lnTo>
                <a:lnTo>
                  <a:pt x="385055" y="816539"/>
                </a:lnTo>
                <a:lnTo>
                  <a:pt x="0" y="2266"/>
                </a:lnTo>
                <a:lnTo>
                  <a:pt x="1073" y="2266"/>
                </a:lnTo>
                <a:close/>
              </a:path>
            </a:pathLst>
          </a:custGeom>
          <a:solidFill>
            <a:srgbClr val="9B9B9B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1" name="Freeform 120"/>
          <p:cNvSpPr>
            <a:spLocks/>
          </p:cNvSpPr>
          <p:nvPr/>
        </p:nvSpPr>
        <p:spPr bwMode="auto">
          <a:xfrm>
            <a:off x="775026" y="2381748"/>
            <a:ext cx="2679671" cy="932953"/>
          </a:xfrm>
          <a:custGeom>
            <a:avLst/>
            <a:gdLst>
              <a:gd name="T0" fmla="*/ 0 w 1637"/>
              <a:gd name="T1" fmla="*/ 0 h 485"/>
              <a:gd name="T2" fmla="*/ 201 w 1637"/>
              <a:gd name="T3" fmla="*/ 431 h 485"/>
              <a:gd name="T4" fmla="*/ 785 w 1637"/>
              <a:gd name="T5" fmla="*/ 431 h 485"/>
              <a:gd name="T6" fmla="*/ 820 w 1637"/>
              <a:gd name="T7" fmla="*/ 485 h 485"/>
              <a:gd name="T8" fmla="*/ 851 w 1637"/>
              <a:gd name="T9" fmla="*/ 431 h 485"/>
              <a:gd name="T10" fmla="*/ 1435 w 1637"/>
              <a:gd name="T11" fmla="*/ 431 h 485"/>
              <a:gd name="T12" fmla="*/ 1637 w 1637"/>
              <a:gd name="T13" fmla="*/ 0 h 485"/>
              <a:gd name="T14" fmla="*/ 0 w 1637"/>
              <a:gd name="T15" fmla="*/ 0 h 485"/>
              <a:gd name="T16" fmla="*/ 0 w 1637"/>
              <a:gd name="T17" fmla="*/ 0 h 485"/>
              <a:gd name="T18" fmla="*/ 0 w 1637"/>
              <a:gd name="T19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7" h="485">
                <a:moveTo>
                  <a:pt x="0" y="0"/>
                </a:moveTo>
                <a:lnTo>
                  <a:pt x="201" y="431"/>
                </a:lnTo>
                <a:lnTo>
                  <a:pt x="785" y="431"/>
                </a:lnTo>
                <a:lnTo>
                  <a:pt x="820" y="485"/>
                </a:lnTo>
                <a:lnTo>
                  <a:pt x="851" y="431"/>
                </a:lnTo>
                <a:lnTo>
                  <a:pt x="1435" y="431"/>
                </a:lnTo>
                <a:lnTo>
                  <a:pt x="163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5" name="Freeform 124"/>
          <p:cNvSpPr>
            <a:spLocks/>
          </p:cNvSpPr>
          <p:nvPr/>
        </p:nvSpPr>
        <p:spPr bwMode="auto">
          <a:xfrm>
            <a:off x="441090" y="1558443"/>
            <a:ext cx="3347541" cy="925260"/>
          </a:xfrm>
          <a:custGeom>
            <a:avLst/>
            <a:gdLst>
              <a:gd name="T0" fmla="*/ 1250 w 1250"/>
              <a:gd name="T1" fmla="*/ 0 h 294"/>
              <a:gd name="T2" fmla="*/ 1126 w 1250"/>
              <a:gd name="T3" fmla="*/ 261 h 294"/>
              <a:gd name="T4" fmla="*/ 646 w 1250"/>
              <a:gd name="T5" fmla="*/ 261 h 294"/>
              <a:gd name="T6" fmla="*/ 626 w 1250"/>
              <a:gd name="T7" fmla="*/ 294 h 294"/>
              <a:gd name="T8" fmla="*/ 605 w 1250"/>
              <a:gd name="T9" fmla="*/ 261 h 294"/>
              <a:gd name="T10" fmla="*/ 125 w 1250"/>
              <a:gd name="T11" fmla="*/ 261 h 294"/>
              <a:gd name="T12" fmla="*/ 55 w 1250"/>
              <a:gd name="T13" fmla="*/ 115 h 294"/>
              <a:gd name="T14" fmla="*/ 55 w 1250"/>
              <a:gd name="T15" fmla="*/ 115 h 294"/>
              <a:gd name="T16" fmla="*/ 0 w 1250"/>
              <a:gd name="T17" fmla="*/ 0 h 294"/>
              <a:gd name="T18" fmla="*/ 135 w 1250"/>
              <a:gd name="T19" fmla="*/ 0 h 294"/>
              <a:gd name="T20" fmla="*/ 135 w 1250"/>
              <a:gd name="T21" fmla="*/ 0 h 294"/>
              <a:gd name="T22" fmla="*/ 626 w 1250"/>
              <a:gd name="T23" fmla="*/ 0 h 294"/>
              <a:gd name="T24" fmla="*/ 1095 w 1250"/>
              <a:gd name="T25" fmla="*/ 0 h 294"/>
              <a:gd name="T26" fmla="*/ 1095 w 1250"/>
              <a:gd name="T27" fmla="*/ 0 h 294"/>
              <a:gd name="T28" fmla="*/ 1250 w 1250"/>
              <a:gd name="T2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50" h="294">
                <a:moveTo>
                  <a:pt x="1250" y="0"/>
                </a:moveTo>
                <a:cubicBezTo>
                  <a:pt x="1126" y="261"/>
                  <a:pt x="1126" y="261"/>
                  <a:pt x="1126" y="261"/>
                </a:cubicBezTo>
                <a:cubicBezTo>
                  <a:pt x="646" y="261"/>
                  <a:pt x="646" y="261"/>
                  <a:pt x="646" y="261"/>
                </a:cubicBezTo>
                <a:cubicBezTo>
                  <a:pt x="646" y="261"/>
                  <a:pt x="646" y="261"/>
                  <a:pt x="626" y="294"/>
                </a:cubicBezTo>
                <a:cubicBezTo>
                  <a:pt x="626" y="294"/>
                  <a:pt x="626" y="294"/>
                  <a:pt x="605" y="261"/>
                </a:cubicBezTo>
                <a:cubicBezTo>
                  <a:pt x="605" y="261"/>
                  <a:pt x="605" y="261"/>
                  <a:pt x="125" y="261"/>
                </a:cubicBezTo>
                <a:cubicBezTo>
                  <a:pt x="125" y="261"/>
                  <a:pt x="124" y="261"/>
                  <a:pt x="55" y="115"/>
                </a:cubicBezTo>
                <a:cubicBezTo>
                  <a:pt x="55" y="115"/>
                  <a:pt x="55" y="115"/>
                  <a:pt x="55" y="115"/>
                </a:cubicBezTo>
                <a:cubicBezTo>
                  <a:pt x="0" y="0"/>
                  <a:pt x="0" y="0"/>
                  <a:pt x="0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626" y="0"/>
                  <a:pt x="626" y="0"/>
                  <a:pt x="626" y="0"/>
                </a:cubicBezTo>
                <a:cubicBezTo>
                  <a:pt x="626" y="0"/>
                  <a:pt x="626" y="0"/>
                  <a:pt x="1095" y="0"/>
                </a:cubicBezTo>
                <a:cubicBezTo>
                  <a:pt x="1095" y="0"/>
                  <a:pt x="1095" y="0"/>
                  <a:pt x="1095" y="0"/>
                </a:cubicBezTo>
                <a:lnTo>
                  <a:pt x="125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26" name="txt_visitors_strat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1988142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95,207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554969" y="1880590"/>
            <a:ext cx="1127387" cy="181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/>
              <a:t>Visitors</a:t>
            </a:r>
          </a:p>
        </p:txBody>
      </p:sp>
      <p:grpSp>
        <p:nvGrpSpPr>
          <p:cNvPr id="128" name="Group 4"/>
          <p:cNvGrpSpPr>
            <a:grpSpLocks noChangeAspect="1"/>
          </p:cNvGrpSpPr>
          <p:nvPr/>
        </p:nvGrpSpPr>
        <p:grpSpPr bwMode="auto">
          <a:xfrm>
            <a:off x="1999625" y="4197511"/>
            <a:ext cx="230472" cy="212989"/>
            <a:chOff x="1229" y="3302"/>
            <a:chExt cx="196" cy="196"/>
          </a:xfrm>
        </p:grpSpPr>
        <p:sp>
          <p:nvSpPr>
            <p:cNvPr id="129" name="Oval 128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1" name="Freeform 130"/>
          <p:cNvSpPr>
            <a:spLocks noEditPoints="1"/>
          </p:cNvSpPr>
          <p:nvPr/>
        </p:nvSpPr>
        <p:spPr bwMode="auto">
          <a:xfrm>
            <a:off x="1997479" y="3368350"/>
            <a:ext cx="234764" cy="214325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chemeClr val="bg1"/>
          </a:solidFill>
          <a:ln w="63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2" name="Group 131"/>
          <p:cNvGrpSpPr/>
          <p:nvPr/>
        </p:nvGrpSpPr>
        <p:grpSpPr>
          <a:xfrm>
            <a:off x="1988371" y="2528651"/>
            <a:ext cx="252982" cy="232293"/>
            <a:chOff x="5972176" y="3303588"/>
            <a:chExt cx="247650" cy="246063"/>
          </a:xfrm>
        </p:grpSpPr>
        <p:sp>
          <p:nvSpPr>
            <p:cNvPr id="133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6" name="Group 8"/>
          <p:cNvGrpSpPr>
            <a:grpSpLocks noChangeAspect="1"/>
          </p:cNvGrpSpPr>
          <p:nvPr/>
        </p:nvGrpSpPr>
        <p:grpSpPr bwMode="auto">
          <a:xfrm>
            <a:off x="1963332" y="1708156"/>
            <a:ext cx="303057" cy="151212"/>
            <a:chOff x="264" y="1506"/>
            <a:chExt cx="213" cy="115"/>
          </a:xfrm>
        </p:grpSpPr>
        <p:sp>
          <p:nvSpPr>
            <p:cNvPr id="137" name="Oval 9"/>
            <p:cNvSpPr>
              <a:spLocks noChangeArrowheads="1"/>
            </p:cNvSpPr>
            <p:nvPr/>
          </p:nvSpPr>
          <p:spPr bwMode="auto">
            <a:xfrm>
              <a:off x="342" y="1506"/>
              <a:ext cx="57" cy="57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10"/>
            <p:cNvSpPr>
              <a:spLocks/>
            </p:cNvSpPr>
            <p:nvPr/>
          </p:nvSpPr>
          <p:spPr bwMode="auto">
            <a:xfrm>
              <a:off x="324" y="1574"/>
              <a:ext cx="93" cy="47"/>
            </a:xfrm>
            <a:custGeom>
              <a:avLst/>
              <a:gdLst>
                <a:gd name="T0" fmla="*/ 0 w 56"/>
                <a:gd name="T1" fmla="*/ 28 h 28"/>
                <a:gd name="T2" fmla="*/ 28 w 56"/>
                <a:gd name="T3" fmla="*/ 0 h 28"/>
                <a:gd name="T4" fmla="*/ 56 w 56"/>
                <a:gd name="T5" fmla="*/ 28 h 28"/>
                <a:gd name="T6" fmla="*/ 0 w 56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8">
                  <a:moveTo>
                    <a:pt x="0" y="28"/>
                  </a:moveTo>
                  <a:cubicBezTo>
                    <a:pt x="0" y="13"/>
                    <a:pt x="13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lnTo>
                    <a:pt x="0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11"/>
            <p:cNvSpPr>
              <a:spLocks/>
            </p:cNvSpPr>
            <p:nvPr/>
          </p:nvSpPr>
          <p:spPr bwMode="auto">
            <a:xfrm>
              <a:off x="424" y="1582"/>
              <a:ext cx="53" cy="39"/>
            </a:xfrm>
            <a:custGeom>
              <a:avLst/>
              <a:gdLst>
                <a:gd name="T0" fmla="*/ 4 w 32"/>
                <a:gd name="T1" fmla="*/ 23 h 23"/>
                <a:gd name="T2" fmla="*/ 32 w 32"/>
                <a:gd name="T3" fmla="*/ 23 h 23"/>
                <a:gd name="T4" fmla="*/ 22 w 32"/>
                <a:gd name="T5" fmla="*/ 5 h 23"/>
                <a:gd name="T6" fmla="*/ 0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4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16"/>
                    <a:pt x="28" y="9"/>
                    <a:pt x="22" y="5"/>
                  </a:cubicBezTo>
                  <a:cubicBezTo>
                    <a:pt x="15" y="1"/>
                    <a:pt x="7" y="0"/>
                    <a:pt x="0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Oval 12"/>
            <p:cNvSpPr>
              <a:spLocks noChangeArrowheads="1"/>
            </p:cNvSpPr>
            <p:nvPr/>
          </p:nvSpPr>
          <p:spPr bwMode="auto">
            <a:xfrm>
              <a:off x="41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Freeform 13"/>
            <p:cNvSpPr>
              <a:spLocks/>
            </p:cNvSpPr>
            <p:nvPr/>
          </p:nvSpPr>
          <p:spPr bwMode="auto">
            <a:xfrm>
              <a:off x="264" y="1582"/>
              <a:ext cx="53" cy="39"/>
            </a:xfrm>
            <a:custGeom>
              <a:avLst/>
              <a:gdLst>
                <a:gd name="T0" fmla="*/ 28 w 32"/>
                <a:gd name="T1" fmla="*/ 23 h 23"/>
                <a:gd name="T2" fmla="*/ 0 w 32"/>
                <a:gd name="T3" fmla="*/ 23 h 23"/>
                <a:gd name="T4" fmla="*/ 10 w 32"/>
                <a:gd name="T5" fmla="*/ 5 h 23"/>
                <a:gd name="T6" fmla="*/ 32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28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6"/>
                    <a:pt x="4" y="9"/>
                    <a:pt x="10" y="5"/>
                  </a:cubicBezTo>
                  <a:cubicBezTo>
                    <a:pt x="17" y="1"/>
                    <a:pt x="25" y="0"/>
                    <a:pt x="32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Oval 14"/>
            <p:cNvSpPr>
              <a:spLocks noChangeArrowheads="1"/>
            </p:cNvSpPr>
            <p:nvPr/>
          </p:nvSpPr>
          <p:spPr bwMode="auto">
            <a:xfrm>
              <a:off x="27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3" name="txt_leads_strat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2875808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1,758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554969" y="2777755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Leads</a:t>
            </a:r>
          </a:p>
        </p:txBody>
      </p:sp>
      <p:sp>
        <p:nvSpPr>
          <p:cNvPr id="146" name="txt_total_app_strat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3698757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5,210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1554969" y="3600703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149" name="txt_tot_approved_strat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4521061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1,738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554969" y="4423006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Approvals</a:t>
            </a:r>
          </a:p>
        </p:txBody>
      </p:sp>
      <p:sp>
        <p:nvSpPr>
          <p:cNvPr id="110" name="Data Note">
            <a:extLst>
              <a:ext uri="{FF2B5EF4-FFF2-40B4-BE49-F238E27FC236}">
                <a16:creationId xmlns:a16="http://schemas.microsoft.com/office/drawing/2014/main" id="{FDA7346C-8BC7-4AA6-A7F9-BE1405F1BABF}"/>
              </a:ext>
            </a:extLst>
          </p:cNvPr>
          <p:cNvSpPr txBox="1"/>
          <p:nvPr/>
        </p:nvSpPr>
        <p:spPr>
          <a:xfrm>
            <a:off x="411480" y="6144360"/>
            <a:ext cx="2231380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rgbClr val="000000"/>
                </a:solidFill>
              </a:rPr>
              <a:t>Note: The current period of analysis is 2021 YTD</a:t>
            </a:r>
          </a:p>
        </p:txBody>
      </p:sp>
      <p:sp>
        <p:nvSpPr>
          <p:cNvPr id="211" name="Freeform 210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212" name="Rectangle 211">
            <a:hlinkClick r:id="rId6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213" name="Rectangle 212">
            <a:hlinkClick r:id="rId7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A</a:t>
            </a:r>
          </a:p>
        </p:txBody>
      </p:sp>
      <p:sp>
        <p:nvSpPr>
          <p:cNvPr id="214" name="Rectangle 213">
            <a:hlinkClick r:id="rId8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215" name="Rectangle 214">
            <a:hlinkClick r:id="rId9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216" name="Rectangle 215">
            <a:hlinkClick r:id="rId10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cxnSp>
        <p:nvCxnSpPr>
          <p:cNvPr id="99" name="Straight Connector 98"/>
          <p:cNvCxnSpPr>
            <a:cxnSpLocks/>
          </p:cNvCxnSpPr>
          <p:nvPr/>
        </p:nvCxnSpPr>
        <p:spPr>
          <a:xfrm flipH="1">
            <a:off x="3948430" y="3190064"/>
            <a:ext cx="475361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41544" y="2039815"/>
            <a:ext cx="1694282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Self-Service Journey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941544" y="3552593"/>
            <a:ext cx="178111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Rep-Assisted Journey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153" name="txt_self_service_approvals_strat"/>
          <p:cNvSpPr/>
          <p:nvPr/>
        </p:nvSpPr>
        <p:spPr>
          <a:xfrm>
            <a:off x="7922906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2,009</a:t>
            </a:r>
          </a:p>
        </p:txBody>
      </p:sp>
      <p:grpSp>
        <p:nvGrpSpPr>
          <p:cNvPr id="154" name="Group 4"/>
          <p:cNvGrpSpPr>
            <a:grpSpLocks noChangeAspect="1"/>
          </p:cNvGrpSpPr>
          <p:nvPr/>
        </p:nvGrpSpPr>
        <p:grpSpPr bwMode="auto">
          <a:xfrm>
            <a:off x="7524728" y="2458886"/>
            <a:ext cx="280673" cy="280673"/>
            <a:chOff x="1229" y="3302"/>
            <a:chExt cx="196" cy="196"/>
          </a:xfrm>
        </p:grpSpPr>
        <p:sp>
          <p:nvSpPr>
            <p:cNvPr id="155" name="Oval 154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44" name="txt_self_service_applications_strat"/>
          <p:cNvSpPr/>
          <p:nvPr/>
        </p:nvSpPr>
        <p:spPr>
          <a:xfrm>
            <a:off x="6158739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5,142</a:t>
            </a:r>
          </a:p>
        </p:txBody>
      </p:sp>
      <p:sp>
        <p:nvSpPr>
          <p:cNvPr id="151" name="Freeform 150"/>
          <p:cNvSpPr>
            <a:spLocks noEditPoints="1"/>
          </p:cNvSpPr>
          <p:nvPr/>
        </p:nvSpPr>
        <p:spPr bwMode="auto">
          <a:xfrm>
            <a:off x="5755334" y="2455840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16" name="txt_self_service_leads_strat"/>
          <p:cNvSpPr/>
          <p:nvPr/>
        </p:nvSpPr>
        <p:spPr>
          <a:xfrm>
            <a:off x="4389344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1,474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3963754" y="2471116"/>
            <a:ext cx="308085" cy="306111"/>
            <a:chOff x="5972176" y="3303588"/>
            <a:chExt cx="247650" cy="246063"/>
          </a:xfrm>
        </p:grpSpPr>
        <p:sp>
          <p:nvSpPr>
            <p:cNvPr id="118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171" name="txt_rep_assisted_approvals_strat"/>
          <p:cNvSpPr/>
          <p:nvPr/>
        </p:nvSpPr>
        <p:spPr>
          <a:xfrm>
            <a:off x="7922906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1,255</a:t>
            </a:r>
          </a:p>
        </p:txBody>
      </p:sp>
      <p:grpSp>
        <p:nvGrpSpPr>
          <p:cNvPr id="172" name="Group 4"/>
          <p:cNvGrpSpPr>
            <a:grpSpLocks noChangeAspect="1"/>
          </p:cNvGrpSpPr>
          <p:nvPr/>
        </p:nvGrpSpPr>
        <p:grpSpPr bwMode="auto">
          <a:xfrm>
            <a:off x="7524728" y="3976340"/>
            <a:ext cx="280673" cy="280673"/>
            <a:chOff x="1229" y="3302"/>
            <a:chExt cx="196" cy="196"/>
          </a:xfrm>
        </p:grpSpPr>
        <p:sp>
          <p:nvSpPr>
            <p:cNvPr id="173" name="Oval 172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68" name="txt_rep_assisted_applications_strat"/>
          <p:cNvSpPr/>
          <p:nvPr/>
        </p:nvSpPr>
        <p:spPr>
          <a:xfrm>
            <a:off x="6158739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4,181</a:t>
            </a:r>
          </a:p>
        </p:txBody>
      </p:sp>
      <p:sp>
        <p:nvSpPr>
          <p:cNvPr id="169" name="Freeform 168"/>
          <p:cNvSpPr>
            <a:spLocks noEditPoints="1"/>
          </p:cNvSpPr>
          <p:nvPr/>
        </p:nvSpPr>
        <p:spPr bwMode="auto">
          <a:xfrm>
            <a:off x="5755334" y="3973294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62" name="txt_rep_assisted_leads_strat"/>
          <p:cNvSpPr/>
          <p:nvPr/>
        </p:nvSpPr>
        <p:spPr>
          <a:xfrm>
            <a:off x="4389344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1,992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3963754" y="3988570"/>
            <a:ext cx="308085" cy="306111"/>
            <a:chOff x="5972176" y="3303588"/>
            <a:chExt cx="247650" cy="246063"/>
          </a:xfrm>
        </p:grpSpPr>
        <p:sp>
          <p:nvSpPr>
            <p:cNvPr id="164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A5DE88B2-69D6-4A31-B377-2D295E4902C4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94100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Comparison trends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1480" y="1128840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Month over Month 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46446" y="1128839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Year over Year</a:t>
            </a:r>
          </a:p>
        </p:txBody>
      </p:sp>
      <p:graphicFrame>
        <p:nvGraphicFramePr>
          <p:cNvPr id="35" name="MoM_strat"/>
          <p:cNvGraphicFramePr/>
          <p:nvPr>
            <p:extLst>
              <p:ext uri="{D42A27DB-BD31-4B8C-83A1-F6EECF244321}">
                <p14:modId xmlns:p14="http://schemas.microsoft.com/office/powerpoint/2010/main" val="1876057801"/>
              </p:ext>
            </p:extLst>
          </p:nvPr>
        </p:nvGraphicFramePr>
        <p:xfrm>
          <a:off x="310680" y="1313506"/>
          <a:ext cx="5082587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6" name="YoY_strat"/>
          <p:cNvGraphicFramePr/>
          <p:nvPr>
            <p:extLst>
              <p:ext uri="{D42A27DB-BD31-4B8C-83A1-F6EECF244321}">
                <p14:modId xmlns:p14="http://schemas.microsoft.com/office/powerpoint/2010/main" val="95028122"/>
              </p:ext>
            </p:extLst>
          </p:nvPr>
        </p:nvGraphicFramePr>
        <p:xfrm>
          <a:off x="6740150" y="1313506"/>
          <a:ext cx="4846161" cy="423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6096000" y="1208015"/>
            <a:ext cx="0" cy="377546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5095565" y="5547360"/>
            <a:ext cx="2000871" cy="184666"/>
            <a:chOff x="5042628" y="5547360"/>
            <a:chExt cx="2000871" cy="184666"/>
          </a:xfrm>
        </p:grpSpPr>
        <p:grpSp>
          <p:nvGrpSpPr>
            <p:cNvPr id="39" name="Group 38"/>
            <p:cNvGrpSpPr/>
            <p:nvPr/>
          </p:nvGrpSpPr>
          <p:grpSpPr>
            <a:xfrm>
              <a:off x="5042628" y="5547360"/>
              <a:ext cx="684904" cy="184666"/>
              <a:chOff x="4152550" y="5452827"/>
              <a:chExt cx="684904" cy="18466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420673" y="5452827"/>
                <a:ext cx="41678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Leads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094099" y="5547360"/>
              <a:ext cx="949400" cy="184666"/>
              <a:chOff x="4152550" y="5452827"/>
              <a:chExt cx="949400" cy="184666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152550" y="5464644"/>
                <a:ext cx="161033" cy="161033"/>
              </a:xfrm>
              <a:prstGeom prst="rect">
                <a:avLst/>
              </a:prstGeom>
              <a:solidFill>
                <a:srgbClr val="6366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420673" y="5452827"/>
                <a:ext cx="68127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Approvals</a:t>
                </a:r>
              </a:p>
            </p:txBody>
          </p:sp>
        </p:grpSp>
      </p:grpSp>
      <p:sp>
        <p:nvSpPr>
          <p:cNvPr id="45" name="Freeform 44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46" name="Rectangle 45">
            <a:hlinkClick r:id="rId8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47" name="Rectangle 46">
            <a:hlinkClick r:id="rId9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A</a:t>
            </a:r>
          </a:p>
        </p:txBody>
      </p:sp>
      <p:sp>
        <p:nvSpPr>
          <p:cNvPr id="48" name="Rectangle 47">
            <a:hlinkClick r:id="rId10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49" name="Rectangle 48">
            <a:hlinkClick r:id="rId11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50" name="Rectangle 49">
            <a:hlinkClick r:id="rId12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78BE28-34B7-4F3C-9F28-8B123BDBFA43}"/>
              </a:ext>
            </a:extLst>
          </p:cNvPr>
          <p:cNvSpPr txBox="1"/>
          <p:nvPr/>
        </p:nvSpPr>
        <p:spPr>
          <a:xfrm>
            <a:off x="8285797" y="5493379"/>
            <a:ext cx="175605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 YoY% Change: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F2D567-F334-4B2C-A6CF-EE01601802EE}"/>
              </a:ext>
            </a:extLst>
          </p:cNvPr>
          <p:cNvSpPr txBox="1"/>
          <p:nvPr/>
        </p:nvSpPr>
        <p:spPr>
          <a:xfrm>
            <a:off x="8292425" y="5208459"/>
            <a:ext cx="149156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YoY% Change:</a:t>
            </a:r>
          </a:p>
        </p:txBody>
      </p:sp>
      <p:sp>
        <p:nvSpPr>
          <p:cNvPr id="26" name="Approvals YoY_strat">
            <a:extLst>
              <a:ext uri="{FF2B5EF4-FFF2-40B4-BE49-F238E27FC236}">
                <a16:creationId xmlns:a16="http://schemas.microsoft.com/office/drawing/2014/main" id="{A8ABE550-AE9D-4CA1-8C7F-B2A282BCEBE3}"/>
              </a:ext>
            </a:extLst>
          </p:cNvPr>
          <p:cNvSpPr txBox="1"/>
          <p:nvPr/>
        </p:nvSpPr>
        <p:spPr>
          <a:xfrm>
            <a:off x="10041717" y="5502844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- 3.8%</a:t>
            </a:r>
          </a:p>
        </p:txBody>
      </p:sp>
      <p:sp>
        <p:nvSpPr>
          <p:cNvPr id="27" name="Leads YoY_strat">
            <a:extLst>
              <a:ext uri="{FF2B5EF4-FFF2-40B4-BE49-F238E27FC236}">
                <a16:creationId xmlns:a16="http://schemas.microsoft.com/office/drawing/2014/main" id="{72AE4533-A7E3-488B-8AB0-4B9FB5FA319A}"/>
              </a:ext>
            </a:extLst>
          </p:cNvPr>
          <p:cNvSpPr txBox="1"/>
          <p:nvPr/>
        </p:nvSpPr>
        <p:spPr>
          <a:xfrm>
            <a:off x="10035093" y="5204672"/>
            <a:ext cx="70857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- 4.6%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AFE756-BE8C-4B41-A8C3-738880FA270C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271733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20D642A9-F137-441D-BEF1-2BF04A079895}"/>
              </a:ext>
            </a:extLst>
          </p:cNvPr>
          <p:cNvSpPr/>
          <p:nvPr/>
        </p:nvSpPr>
        <p:spPr>
          <a:xfrm rot="5400000">
            <a:off x="8051335" y="2431051"/>
            <a:ext cx="5440077" cy="23688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product_heading_strat"/>
          <p:cNvSpPr txBox="1"/>
          <p:nvPr/>
        </p:nvSpPr>
        <p:spPr>
          <a:xfrm>
            <a:off x="413220" y="211574"/>
            <a:ext cx="6814668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Product Distribution</a:t>
            </a:r>
          </a:p>
        </p:txBody>
      </p:sp>
      <p:sp>
        <p:nvSpPr>
          <p:cNvPr id="71" name="Freeform 6"/>
          <p:cNvSpPr>
            <a:spLocks/>
          </p:cNvSpPr>
          <p:nvPr/>
        </p:nvSpPr>
        <p:spPr bwMode="auto">
          <a:xfrm>
            <a:off x="6203508" y="6522854"/>
            <a:ext cx="54418" cy="115366"/>
          </a:xfrm>
          <a:custGeom>
            <a:avLst/>
            <a:gdLst>
              <a:gd name="T0" fmla="*/ 0 w 25"/>
              <a:gd name="T1" fmla="*/ 0 h 53"/>
              <a:gd name="T2" fmla="*/ 25 w 25"/>
              <a:gd name="T3" fmla="*/ 27 h 53"/>
              <a:gd name="T4" fmla="*/ 0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0" y="0"/>
                </a:moveTo>
                <a:lnTo>
                  <a:pt x="25" y="27"/>
                </a:lnTo>
                <a:lnTo>
                  <a:pt x="0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2" name="Freeform 8"/>
          <p:cNvSpPr>
            <a:spLocks/>
          </p:cNvSpPr>
          <p:nvPr/>
        </p:nvSpPr>
        <p:spPr bwMode="auto">
          <a:xfrm>
            <a:off x="5934075" y="6522854"/>
            <a:ext cx="54418" cy="115366"/>
          </a:xfrm>
          <a:custGeom>
            <a:avLst/>
            <a:gdLst>
              <a:gd name="T0" fmla="*/ 25 w 25"/>
              <a:gd name="T1" fmla="*/ 0 h 53"/>
              <a:gd name="T2" fmla="*/ 0 w 25"/>
              <a:gd name="T3" fmla="*/ 27 h 53"/>
              <a:gd name="T4" fmla="*/ 25 w 25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53">
                <a:moveTo>
                  <a:pt x="25" y="0"/>
                </a:moveTo>
                <a:lnTo>
                  <a:pt x="0" y="27"/>
                </a:lnTo>
                <a:lnTo>
                  <a:pt x="25" y="53"/>
                </a:lnTo>
              </a:path>
            </a:pathLst>
          </a:cu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3" name="Rectangle 72">
            <a:hlinkClick r:id="" action="ppaction://hlinkshowjump?jump=previousslide"/>
          </p:cNvPr>
          <p:cNvSpPr/>
          <p:nvPr/>
        </p:nvSpPr>
        <p:spPr>
          <a:xfrm>
            <a:off x="5878291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hlinkClick r:id="" action="ppaction://hlinkshowjump?jump=nextslide"/>
          </p:cNvPr>
          <p:cNvSpPr/>
          <p:nvPr/>
        </p:nvSpPr>
        <p:spPr>
          <a:xfrm>
            <a:off x="6140104" y="6489924"/>
            <a:ext cx="181226" cy="1812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C125968-EB0C-4717-B1EF-5987495BF99E}"/>
              </a:ext>
            </a:extLst>
          </p:cNvPr>
          <p:cNvSpPr txBox="1"/>
          <p:nvPr/>
        </p:nvSpPr>
        <p:spPr>
          <a:xfrm>
            <a:off x="9901697" y="1251855"/>
            <a:ext cx="1871518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sz="1400" b="1" dirty="0">
                <a:solidFill>
                  <a:schemeClr val="bg1"/>
                </a:solidFill>
              </a:rPr>
              <a:t>Insight</a:t>
            </a:r>
          </a:p>
        </p:txBody>
      </p:sp>
      <p:sp>
        <p:nvSpPr>
          <p:cNvPr id="98" name="product_insight_strat">
            <a:extLst>
              <a:ext uri="{FF2B5EF4-FFF2-40B4-BE49-F238E27FC236}">
                <a16:creationId xmlns:a16="http://schemas.microsoft.com/office/drawing/2014/main" id="{4E39C099-6536-4BE4-9B54-DA16BC34C163}"/>
              </a:ext>
            </a:extLst>
          </p:cNvPr>
          <p:cNvSpPr/>
          <p:nvPr/>
        </p:nvSpPr>
        <p:spPr>
          <a:xfrm>
            <a:off x="9901697" y="1571802"/>
            <a:ext cx="1770487" cy="221599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Prod A Pro has a Purchase share of 18.5% and it is ranked 2 among all products. With Add to Cart share of 13.3% and a rank of 6, Prod A Pro has highest Product Purchase Rate of 153.4%. Focus on maintaining Product Purchase Rate for Prod A Pro.</a:t>
            </a:r>
          </a:p>
        </p:txBody>
      </p:sp>
      <p:sp>
        <p:nvSpPr>
          <p:cNvPr id="141" name="Approvals Note">
            <a:extLst>
              <a:ext uri="{FF2B5EF4-FFF2-40B4-BE49-F238E27FC236}">
                <a16:creationId xmlns:a16="http://schemas.microsoft.com/office/drawing/2014/main" id="{11713F13-0402-480A-8AF6-AF5592EE352A}"/>
              </a:ext>
            </a:extLst>
          </p:cNvPr>
          <p:cNvSpPr txBox="1"/>
          <p:nvPr/>
        </p:nvSpPr>
        <p:spPr>
          <a:xfrm>
            <a:off x="411480" y="6144360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Approvals and purchases are not a direct 1:1 correlation, as one merchant could purchase multiple devices</a:t>
            </a:r>
          </a:p>
        </p:txBody>
      </p:sp>
      <p:pic>
        <p:nvPicPr>
          <p:cNvPr id="142" name="Picture 81" descr="Image result for firstdata st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5" y="1791327"/>
            <a:ext cx="652136" cy="35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187110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</a:t>
            </a:r>
          </a:p>
        </p:txBody>
      </p:sp>
      <p:pic>
        <p:nvPicPr>
          <p:cNvPr id="144" name="Picture 79" descr="Related image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4007" r="16013" b="7100"/>
          <a:stretch/>
        </p:blipFill>
        <p:spPr bwMode="auto">
          <a:xfrm>
            <a:off x="647324" y="2542025"/>
            <a:ext cx="812138" cy="39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2616160"/>
            <a:ext cx="469680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B</a:t>
            </a:r>
          </a:p>
        </p:txBody>
      </p:sp>
      <p:pic>
        <p:nvPicPr>
          <p:cNvPr id="146" name="Picture 77" descr="Image result for firstdata flex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5" r="27523" b="10288"/>
          <a:stretch/>
        </p:blipFill>
        <p:spPr bwMode="auto">
          <a:xfrm rot="20670894">
            <a:off x="854350" y="3257237"/>
            <a:ext cx="398086" cy="45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3361215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C</a:t>
            </a:r>
          </a:p>
        </p:txBody>
      </p:sp>
      <p:pic>
        <p:nvPicPr>
          <p:cNvPr id="148" name="Picture 75" descr="Related image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2" r="18313" b="8735"/>
          <a:stretch/>
        </p:blipFill>
        <p:spPr bwMode="auto">
          <a:xfrm>
            <a:off x="810577" y="3987067"/>
            <a:ext cx="485632" cy="4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106270"/>
            <a:ext cx="47769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D</a:t>
            </a:r>
          </a:p>
        </p:txBody>
      </p:sp>
      <p:pic>
        <p:nvPicPr>
          <p:cNvPr id="154" name="Picture 15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" t="-4997" r="18473" b="-2"/>
          <a:stretch/>
        </p:blipFill>
        <p:spPr>
          <a:xfrm>
            <a:off x="655827" y="4671392"/>
            <a:ext cx="795131" cy="587998"/>
          </a:xfrm>
          <a:prstGeom prst="rect">
            <a:avLst/>
          </a:prstGeom>
        </p:spPr>
      </p:pic>
      <p:sp>
        <p:nvSpPr>
          <p:cNvPr id="155" name="Rectangle 15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4851325"/>
            <a:ext cx="496033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 A </a:t>
            </a:r>
            <a:b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1502375" y="5511743"/>
            <a:ext cx="1051442" cy="3693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Account Only/</a:t>
            </a:r>
            <a:b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Terminal</a:t>
            </a:r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7" y="5472576"/>
            <a:ext cx="665512" cy="458598"/>
          </a:xfrm>
          <a:prstGeom prst="rect">
            <a:avLst/>
          </a:prstGeom>
        </p:spPr>
      </p:pic>
      <p:sp>
        <p:nvSpPr>
          <p:cNvPr id="165" name="TextBox 164"/>
          <p:cNvSpPr txBox="1"/>
          <p:nvPr/>
        </p:nvSpPr>
        <p:spPr>
          <a:xfrm>
            <a:off x="5254966" y="1333890"/>
            <a:ext cx="98318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to cart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178238" y="1333890"/>
            <a:ext cx="869026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Views</a:t>
            </a:r>
          </a:p>
        </p:txBody>
      </p:sp>
      <p:grpSp>
        <p:nvGrpSpPr>
          <p:cNvPr id="167" name="Group 11"/>
          <p:cNvGrpSpPr>
            <a:grpSpLocks noChangeAspect="1"/>
          </p:cNvGrpSpPr>
          <p:nvPr/>
        </p:nvGrpSpPr>
        <p:grpSpPr bwMode="auto">
          <a:xfrm>
            <a:off x="5540102" y="958797"/>
            <a:ext cx="355603" cy="360363"/>
            <a:chOff x="344" y="1999"/>
            <a:chExt cx="224" cy="227"/>
          </a:xfrm>
        </p:grpSpPr>
        <p:sp>
          <p:nvSpPr>
            <p:cNvPr id="349" name="Freeform 12"/>
            <p:cNvSpPr>
              <a:spLocks/>
            </p:cNvSpPr>
            <p:nvPr/>
          </p:nvSpPr>
          <p:spPr bwMode="auto">
            <a:xfrm>
              <a:off x="374" y="2049"/>
              <a:ext cx="194" cy="108"/>
            </a:xfrm>
            <a:custGeom>
              <a:avLst/>
              <a:gdLst>
                <a:gd name="T0" fmla="*/ 0 w 79"/>
                <a:gd name="T1" fmla="*/ 0 h 44"/>
                <a:gd name="T2" fmla="*/ 74 w 79"/>
                <a:gd name="T3" fmla="*/ 0 h 44"/>
                <a:gd name="T4" fmla="*/ 78 w 79"/>
                <a:gd name="T5" fmla="*/ 2 h 44"/>
                <a:gd name="T6" fmla="*/ 78 w 79"/>
                <a:gd name="T7" fmla="*/ 5 h 44"/>
                <a:gd name="T8" fmla="*/ 70 w 79"/>
                <a:gd name="T9" fmla="*/ 35 h 44"/>
                <a:gd name="T10" fmla="*/ 58 w 79"/>
                <a:gd name="T11" fmla="*/ 44 h 44"/>
                <a:gd name="T12" fmla="*/ 9 w 79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44">
                  <a:moveTo>
                    <a:pt x="0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6" y="0"/>
                    <a:pt x="77" y="1"/>
                    <a:pt x="78" y="2"/>
                  </a:cubicBezTo>
                  <a:cubicBezTo>
                    <a:pt x="78" y="3"/>
                    <a:pt x="79" y="4"/>
                    <a:pt x="78" y="5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69" y="40"/>
                    <a:pt x="64" y="44"/>
                    <a:pt x="58" y="44"/>
                  </a:cubicBezTo>
                  <a:cubicBezTo>
                    <a:pt x="9" y="44"/>
                    <a:pt x="9" y="44"/>
                    <a:pt x="9" y="44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0" name="Freeform 13"/>
            <p:cNvSpPr>
              <a:spLocks/>
            </p:cNvSpPr>
            <p:nvPr/>
          </p:nvSpPr>
          <p:spPr bwMode="auto">
            <a:xfrm>
              <a:off x="344" y="1999"/>
              <a:ext cx="187" cy="187"/>
            </a:xfrm>
            <a:custGeom>
              <a:avLst/>
              <a:gdLst>
                <a:gd name="T0" fmla="*/ 0 w 76"/>
                <a:gd name="T1" fmla="*/ 0 h 76"/>
                <a:gd name="T2" fmla="*/ 1 w 76"/>
                <a:gd name="T3" fmla="*/ 0 h 76"/>
                <a:gd name="T4" fmla="*/ 9 w 76"/>
                <a:gd name="T5" fmla="*/ 6 h 76"/>
                <a:gd name="T6" fmla="*/ 22 w 76"/>
                <a:gd name="T7" fmla="*/ 70 h 76"/>
                <a:gd name="T8" fmla="*/ 30 w 76"/>
                <a:gd name="T9" fmla="*/ 76 h 76"/>
                <a:gd name="T10" fmla="*/ 76 w 76"/>
                <a:gd name="T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6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5" y="0"/>
                    <a:pt x="8" y="3"/>
                    <a:pt x="9" y="6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3" y="73"/>
                    <a:pt x="26" y="76"/>
                    <a:pt x="30" y="76"/>
                  </a:cubicBezTo>
                  <a:cubicBezTo>
                    <a:pt x="76" y="76"/>
                    <a:pt x="76" y="76"/>
                    <a:pt x="76" y="76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1" name="Oval 14"/>
            <p:cNvSpPr>
              <a:spLocks noChangeArrowheads="1"/>
            </p:cNvSpPr>
            <p:nvPr/>
          </p:nvSpPr>
          <p:spPr bwMode="auto">
            <a:xfrm>
              <a:off x="398" y="2196"/>
              <a:ext cx="30" cy="30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2" name="Oval 15"/>
            <p:cNvSpPr>
              <a:spLocks noChangeArrowheads="1"/>
            </p:cNvSpPr>
            <p:nvPr/>
          </p:nvSpPr>
          <p:spPr bwMode="auto">
            <a:xfrm>
              <a:off x="497" y="2196"/>
              <a:ext cx="29" cy="30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8" name="Group 4"/>
          <p:cNvGrpSpPr>
            <a:grpSpLocks noChangeAspect="1"/>
          </p:cNvGrpSpPr>
          <p:nvPr/>
        </p:nvGrpSpPr>
        <p:grpSpPr bwMode="auto">
          <a:xfrm>
            <a:off x="7714076" y="958797"/>
            <a:ext cx="352425" cy="360363"/>
            <a:chOff x="1604" y="1992"/>
            <a:chExt cx="222" cy="227"/>
          </a:xfrm>
        </p:grpSpPr>
        <p:sp>
          <p:nvSpPr>
            <p:cNvPr id="346" name="Freeform 345"/>
            <p:cNvSpPr>
              <a:spLocks/>
            </p:cNvSpPr>
            <p:nvPr/>
          </p:nvSpPr>
          <p:spPr bwMode="auto">
            <a:xfrm>
              <a:off x="1604" y="2061"/>
              <a:ext cx="222" cy="158"/>
            </a:xfrm>
            <a:custGeom>
              <a:avLst/>
              <a:gdLst>
                <a:gd name="T0" fmla="*/ 77 w 90"/>
                <a:gd name="T1" fmla="*/ 64 h 64"/>
                <a:gd name="T2" fmla="*/ 13 w 90"/>
                <a:gd name="T3" fmla="*/ 64 h 64"/>
                <a:gd name="T4" fmla="*/ 4 w 90"/>
                <a:gd name="T5" fmla="*/ 60 h 64"/>
                <a:gd name="T6" fmla="*/ 1 w 90"/>
                <a:gd name="T7" fmla="*/ 51 h 64"/>
                <a:gd name="T8" fmla="*/ 7 w 90"/>
                <a:gd name="T9" fmla="*/ 0 h 64"/>
                <a:gd name="T10" fmla="*/ 83 w 90"/>
                <a:gd name="T11" fmla="*/ 0 h 64"/>
                <a:gd name="T12" fmla="*/ 89 w 90"/>
                <a:gd name="T13" fmla="*/ 51 h 64"/>
                <a:gd name="T14" fmla="*/ 86 w 90"/>
                <a:gd name="T15" fmla="*/ 60 h 64"/>
                <a:gd name="T16" fmla="*/ 77 w 90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4">
                  <a:moveTo>
                    <a:pt x="77" y="64"/>
                  </a:moveTo>
                  <a:cubicBezTo>
                    <a:pt x="13" y="64"/>
                    <a:pt x="13" y="64"/>
                    <a:pt x="13" y="64"/>
                  </a:cubicBezTo>
                  <a:cubicBezTo>
                    <a:pt x="9" y="64"/>
                    <a:pt x="6" y="63"/>
                    <a:pt x="4" y="60"/>
                  </a:cubicBezTo>
                  <a:cubicBezTo>
                    <a:pt x="1" y="57"/>
                    <a:pt x="0" y="54"/>
                    <a:pt x="1" y="5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9" y="51"/>
                    <a:pt x="89" y="51"/>
                    <a:pt x="89" y="51"/>
                  </a:cubicBezTo>
                  <a:cubicBezTo>
                    <a:pt x="90" y="54"/>
                    <a:pt x="89" y="57"/>
                    <a:pt x="86" y="60"/>
                  </a:cubicBezTo>
                  <a:cubicBezTo>
                    <a:pt x="84" y="63"/>
                    <a:pt x="81" y="64"/>
                    <a:pt x="77" y="64"/>
                  </a:cubicBez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7" name="Freeform 346"/>
            <p:cNvSpPr>
              <a:spLocks/>
            </p:cNvSpPr>
            <p:nvPr/>
          </p:nvSpPr>
          <p:spPr bwMode="auto">
            <a:xfrm>
              <a:off x="1621" y="2037"/>
              <a:ext cx="188" cy="24"/>
            </a:xfrm>
            <a:custGeom>
              <a:avLst/>
              <a:gdLst>
                <a:gd name="T0" fmla="*/ 14 w 76"/>
                <a:gd name="T1" fmla="*/ 0 h 10"/>
                <a:gd name="T2" fmla="*/ 8 w 76"/>
                <a:gd name="T3" fmla="*/ 0 h 10"/>
                <a:gd name="T4" fmla="*/ 5 w 76"/>
                <a:gd name="T5" fmla="*/ 2 h 10"/>
                <a:gd name="T6" fmla="*/ 0 w 76"/>
                <a:gd name="T7" fmla="*/ 10 h 10"/>
                <a:gd name="T8" fmla="*/ 76 w 76"/>
                <a:gd name="T9" fmla="*/ 10 h 10"/>
                <a:gd name="T10" fmla="*/ 71 w 76"/>
                <a:gd name="T11" fmla="*/ 2 h 10"/>
                <a:gd name="T12" fmla="*/ 68 w 76"/>
                <a:gd name="T13" fmla="*/ 0 h 10"/>
                <a:gd name="T14" fmla="*/ 62 w 76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10">
                  <a:moveTo>
                    <a:pt x="14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1"/>
                    <a:pt x="5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0" y="1"/>
                    <a:pt x="69" y="0"/>
                    <a:pt x="68" y="0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8" name="Freeform 347"/>
            <p:cNvSpPr>
              <a:spLocks/>
            </p:cNvSpPr>
            <p:nvPr/>
          </p:nvSpPr>
          <p:spPr bwMode="auto">
            <a:xfrm>
              <a:off x="1676" y="1992"/>
              <a:ext cx="78" cy="69"/>
            </a:xfrm>
            <a:custGeom>
              <a:avLst/>
              <a:gdLst>
                <a:gd name="T0" fmla="*/ 32 w 32"/>
                <a:gd name="T1" fmla="*/ 16 h 28"/>
                <a:gd name="T2" fmla="*/ 16 w 32"/>
                <a:gd name="T3" fmla="*/ 0 h 28"/>
                <a:gd name="T4" fmla="*/ 0 w 32"/>
                <a:gd name="T5" fmla="*/ 16 h 28"/>
                <a:gd name="T6" fmla="*/ 0 w 32"/>
                <a:gd name="T7" fmla="*/ 28 h 28"/>
                <a:gd name="T8" fmla="*/ 32 w 32"/>
                <a:gd name="T9" fmla="*/ 28 h 28"/>
                <a:gd name="T10" fmla="*/ 32 w 32"/>
                <a:gd name="T11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28">
                  <a:moveTo>
                    <a:pt x="32" y="16"/>
                  </a:moveTo>
                  <a:cubicBezTo>
                    <a:pt x="32" y="7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2" y="28"/>
                    <a:pt x="32" y="28"/>
                    <a:pt x="32" y="28"/>
                  </a:cubicBezTo>
                  <a:lnTo>
                    <a:pt x="32" y="16"/>
                  </a:lnTo>
                  <a:close/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9" name="Group 259">
            <a:extLst>
              <a:ext uri="{FF2B5EF4-FFF2-40B4-BE49-F238E27FC236}">
                <a16:creationId xmlns:a16="http://schemas.microsoft.com/office/drawing/2014/main" id="{10CD3651-2B5F-4561-AF35-3D3DA37DD2C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58035" y="990547"/>
            <a:ext cx="298450" cy="296862"/>
            <a:chOff x="1758" y="909"/>
            <a:chExt cx="188" cy="187"/>
          </a:xfrm>
        </p:grpSpPr>
        <p:sp>
          <p:nvSpPr>
            <p:cNvPr id="339" name="Freeform 260">
              <a:extLst>
                <a:ext uri="{FF2B5EF4-FFF2-40B4-BE49-F238E27FC236}">
                  <a16:creationId xmlns:a16="http://schemas.microsoft.com/office/drawing/2014/main" id="{BE7CBB2B-BA7E-4B43-AE24-6AE8498D2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909"/>
              <a:ext cx="24" cy="25"/>
            </a:xfrm>
            <a:custGeom>
              <a:avLst/>
              <a:gdLst>
                <a:gd name="T0" fmla="*/ 0 w 12"/>
                <a:gd name="T1" fmla="*/ 12 h 12"/>
                <a:gd name="T2" fmla="*/ 0 w 12"/>
                <a:gd name="T3" fmla="*/ 4 h 12"/>
                <a:gd name="T4" fmla="*/ 4 w 12"/>
                <a:gd name="T5" fmla="*/ 0 h 12"/>
                <a:gd name="T6" fmla="*/ 12 w 12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261">
              <a:extLst>
                <a:ext uri="{FF2B5EF4-FFF2-40B4-BE49-F238E27FC236}">
                  <a16:creationId xmlns:a16="http://schemas.microsoft.com/office/drawing/2014/main" id="{E8CDB7AD-4195-48B7-962A-4D2314A1F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909"/>
              <a:ext cx="25" cy="25"/>
            </a:xfrm>
            <a:custGeom>
              <a:avLst/>
              <a:gdLst>
                <a:gd name="T0" fmla="*/ 12 w 12"/>
                <a:gd name="T1" fmla="*/ 12 h 12"/>
                <a:gd name="T2" fmla="*/ 12 w 12"/>
                <a:gd name="T3" fmla="*/ 4 h 12"/>
                <a:gd name="T4" fmla="*/ 8 w 12"/>
                <a:gd name="T5" fmla="*/ 0 h 12"/>
                <a:gd name="T6" fmla="*/ 0 w 12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12" y="12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0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262">
              <a:extLst>
                <a:ext uri="{FF2B5EF4-FFF2-40B4-BE49-F238E27FC236}">
                  <a16:creationId xmlns:a16="http://schemas.microsoft.com/office/drawing/2014/main" id="{6894E76D-10F8-4615-8EA0-826DB1913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1072"/>
              <a:ext cx="24" cy="24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8 h 12"/>
                <a:gd name="T4" fmla="*/ 4 w 12"/>
                <a:gd name="T5" fmla="*/ 12 h 12"/>
                <a:gd name="T6" fmla="*/ 12 w 12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0"/>
                    <a:pt x="2" y="12"/>
                    <a:pt x="4" y="12"/>
                  </a:cubicBezTo>
                  <a:cubicBezTo>
                    <a:pt x="12" y="12"/>
                    <a:pt x="12" y="12"/>
                    <a:pt x="12" y="12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263">
              <a:extLst>
                <a:ext uri="{FF2B5EF4-FFF2-40B4-BE49-F238E27FC236}">
                  <a16:creationId xmlns:a16="http://schemas.microsoft.com/office/drawing/2014/main" id="{B210F6D3-422D-404D-8B51-D1B5F74BB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1072"/>
              <a:ext cx="25" cy="24"/>
            </a:xfrm>
            <a:custGeom>
              <a:avLst/>
              <a:gdLst>
                <a:gd name="T0" fmla="*/ 12 w 12"/>
                <a:gd name="T1" fmla="*/ 0 h 12"/>
                <a:gd name="T2" fmla="*/ 12 w 12"/>
                <a:gd name="T3" fmla="*/ 8 h 12"/>
                <a:gd name="T4" fmla="*/ 8 w 12"/>
                <a:gd name="T5" fmla="*/ 12 h 12"/>
                <a:gd name="T6" fmla="*/ 0 w 12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cubicBezTo>
                    <a:pt x="12" y="8"/>
                    <a:pt x="12" y="8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0" y="12"/>
                    <a:pt x="0" y="12"/>
                    <a:pt x="0" y="12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Oval 264">
              <a:extLst>
                <a:ext uri="{FF2B5EF4-FFF2-40B4-BE49-F238E27FC236}">
                  <a16:creationId xmlns:a16="http://schemas.microsoft.com/office/drawing/2014/main" id="{C1441970-5706-442E-AA32-7157D55C8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3" y="974"/>
              <a:ext cx="57" cy="57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Oval 265">
              <a:extLst>
                <a:ext uri="{FF2B5EF4-FFF2-40B4-BE49-F238E27FC236}">
                  <a16:creationId xmlns:a16="http://schemas.microsoft.com/office/drawing/2014/main" id="{FC8CAA09-614B-4A1D-95A0-F2482C747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" y="1001"/>
              <a:ext cx="4" cy="4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Oval 266">
              <a:extLst>
                <a:ext uri="{FF2B5EF4-FFF2-40B4-BE49-F238E27FC236}">
                  <a16:creationId xmlns:a16="http://schemas.microsoft.com/office/drawing/2014/main" id="{AD77BBAE-E74E-45FF-8636-B89D45913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" y="954"/>
              <a:ext cx="160" cy="97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7077452" y="1363674"/>
            <a:ext cx="1788554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Purchases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165840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7" name="txt_station_views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16.4%</a:t>
            </a:r>
          </a:p>
        </p:txBody>
      </p:sp>
      <p:sp>
        <p:nvSpPr>
          <p:cNvPr id="338" name="txt_station_views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19623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(1,741)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165840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" name="txt_add_to_cart_station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18.5%</a:t>
            </a:r>
          </a:p>
        </p:txBody>
      </p:sp>
      <p:sp>
        <p:nvSpPr>
          <p:cNvPr id="335" name="txt_add_to_cart_station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19623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(1,810)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165840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1" name="txt_device_station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168735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18.5%</a:t>
            </a:r>
          </a:p>
        </p:txBody>
      </p:sp>
      <p:sp>
        <p:nvSpPr>
          <p:cNvPr id="332" name="txt_device_station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19623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(2,003)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240345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5" name="txt_mini_views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18.3%</a:t>
            </a:r>
          </a:p>
        </p:txBody>
      </p:sp>
      <p:sp>
        <p:nvSpPr>
          <p:cNvPr id="326" name="txt_mini_views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270744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(1,946)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240345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22" name="txt_add_to_cart_mini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15.4%</a:t>
            </a:r>
          </a:p>
        </p:txBody>
      </p:sp>
      <p:sp>
        <p:nvSpPr>
          <p:cNvPr id="323" name="txt_add_to_cart_mini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270744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(1,509)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240345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9" name="txt_device_mini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243240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15.7%</a:t>
            </a:r>
          </a:p>
        </p:txBody>
      </p:sp>
      <p:sp>
        <p:nvSpPr>
          <p:cNvPr id="320" name="txt_device_mini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270744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(1,701)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14851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3" name="txt_flex_views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15.2%</a:t>
            </a:r>
          </a:p>
        </p:txBody>
      </p:sp>
      <p:sp>
        <p:nvSpPr>
          <p:cNvPr id="314" name="txt_flex_views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345250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(1,615)</a:t>
            </a: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14851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0" name="txt_add_to_cart_flex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16.4%</a:t>
            </a:r>
          </a:p>
        </p:txBody>
      </p:sp>
      <p:sp>
        <p:nvSpPr>
          <p:cNvPr id="311" name="txt_add_to_cart_flex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345250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(1,602)</a:t>
            </a: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14851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7" name="txt_device_flex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17746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16.9%</a:t>
            </a:r>
          </a:p>
        </p:txBody>
      </p:sp>
      <p:sp>
        <p:nvSpPr>
          <p:cNvPr id="308" name="txt_device_flex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345250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(1,827)</a:t>
            </a: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3893568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1" name="txt_go_views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17.9%</a:t>
            </a:r>
          </a:p>
        </p:txBody>
      </p:sp>
      <p:sp>
        <p:nvSpPr>
          <p:cNvPr id="302" name="txt_go_views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419755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(1,906)</a:t>
            </a: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3893568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8" name="txt_add_to_cart_go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17.1%</a:t>
            </a:r>
          </a:p>
        </p:txBody>
      </p:sp>
      <p:sp>
        <p:nvSpPr>
          <p:cNvPr id="299" name="txt_add_to_cart_go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419755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(1,675)</a:t>
            </a: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3893568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5" name="txt_device_clover_go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3922518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13.2%</a:t>
            </a:r>
          </a:p>
        </p:txBody>
      </p:sp>
      <p:sp>
        <p:nvSpPr>
          <p:cNvPr id="296" name="txt_device_clover_go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419755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(1,426)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4638623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9" name="txt_station_pro_views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15.0%</a:t>
            </a:r>
          </a:p>
        </p:txBody>
      </p:sp>
      <p:sp>
        <p:nvSpPr>
          <p:cNvPr id="290" name="txt_station_pro_views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494261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(1,591)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4638623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86" name="txt_add_to_cart_station_pro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13.3%</a:t>
            </a:r>
          </a:p>
        </p:txBody>
      </p:sp>
      <p:sp>
        <p:nvSpPr>
          <p:cNvPr id="287" name="txt_add_to_cart_station_pro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479637" y="494261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(1,304)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4638623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83" name="txt_device_stationpro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4667573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18.5%</a:t>
            </a:r>
          </a:p>
        </p:txBody>
      </p:sp>
      <p:sp>
        <p:nvSpPr>
          <p:cNvPr id="284" name="txt_device_stationpro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494261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(2,000)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2730376" y="5383680"/>
            <a:ext cx="1768764" cy="594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9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7" name="txt_account_only_views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3137705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17.2%</a:t>
            </a:r>
          </a:p>
        </p:txBody>
      </p:sp>
      <p:sp>
        <p:nvSpPr>
          <p:cNvPr id="188" name="txt_account_only_views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3279571" y="568767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(1,827)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4930442" y="5383680"/>
            <a:ext cx="1768764" cy="594680"/>
          </a:xfrm>
          <a:prstGeom prst="rect">
            <a:avLst/>
          </a:prstGeom>
          <a:solidFill>
            <a:schemeClr val="accent2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4" name="txt_add_to_cart_account_only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5337771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185" name="txt_add_to_cart_account_only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5517307" y="568767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N/A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DD1EE6E-6B39-4B44-A32A-EFCA6B2E9C80}"/>
              </a:ext>
            </a:extLst>
          </p:cNvPr>
          <p:cNvSpPr/>
          <p:nvPr/>
        </p:nvSpPr>
        <p:spPr>
          <a:xfrm>
            <a:off x="7088969" y="5383680"/>
            <a:ext cx="1768764" cy="594680"/>
          </a:xfrm>
          <a:prstGeom prst="rect">
            <a:avLst/>
          </a:prstGeom>
          <a:solidFill>
            <a:schemeClr val="accent1"/>
          </a:solidFill>
        </p:spPr>
        <p:txBody>
          <a:bodyPr wrap="none" lIns="182880" tIns="0" rIns="182880" bIns="0" anchor="ctr" anchorCtr="0"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1" name="txt_account_only_purchases_contrib_strat">
            <a:extLst>
              <a:ext uri="{FF2B5EF4-FFF2-40B4-BE49-F238E27FC236}">
                <a16:creationId xmlns:a16="http://schemas.microsoft.com/office/drawing/2014/main" id="{1C2D99E9-AD12-447C-9927-0F3BBCD15A45}"/>
              </a:ext>
            </a:extLst>
          </p:cNvPr>
          <p:cNvSpPr txBox="1"/>
          <p:nvPr/>
        </p:nvSpPr>
        <p:spPr>
          <a:xfrm flipH="1">
            <a:off x="7496298" y="5412630"/>
            <a:ext cx="95410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FFFFFF"/>
                </a:solidFill>
              </a:rPr>
              <a:t>17.3%</a:t>
            </a:r>
          </a:p>
        </p:txBody>
      </p:sp>
      <p:sp>
        <p:nvSpPr>
          <p:cNvPr id="182" name="txt_account_only_purchases_strat">
            <a:extLst>
              <a:ext uri="{FF2B5EF4-FFF2-40B4-BE49-F238E27FC236}">
                <a16:creationId xmlns:a16="http://schemas.microsoft.com/office/drawing/2014/main" id="{5D2571C3-0408-4252-8001-62B1D299A6BA}"/>
              </a:ext>
            </a:extLst>
          </p:cNvPr>
          <p:cNvSpPr txBox="1"/>
          <p:nvPr/>
        </p:nvSpPr>
        <p:spPr>
          <a:xfrm>
            <a:off x="7638164" y="568767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(1,877)</a:t>
            </a:r>
          </a:p>
        </p:txBody>
      </p:sp>
      <p:sp>
        <p:nvSpPr>
          <p:cNvPr id="353" name="Freeform 352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354" name="Rectangle 353">
            <a:hlinkClick r:id="rId12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355" name="Rectangle 354">
            <a:hlinkClick r:id="rId13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A</a:t>
            </a:r>
          </a:p>
        </p:txBody>
      </p:sp>
      <p:sp>
        <p:nvSpPr>
          <p:cNvPr id="356" name="Rectangle 355">
            <a:hlinkClick r:id="rId14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B</a:t>
            </a:r>
          </a:p>
        </p:txBody>
      </p:sp>
      <p:sp>
        <p:nvSpPr>
          <p:cNvPr id="357" name="Rectangle 356">
            <a:hlinkClick r:id="rId15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358" name="Rectangle 357">
            <a:hlinkClick r:id="rId16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sp>
        <p:nvSpPr>
          <p:cNvPr id="105" name="Accounts Note">
            <a:extLst>
              <a:ext uri="{FF2B5EF4-FFF2-40B4-BE49-F238E27FC236}">
                <a16:creationId xmlns:a16="http://schemas.microsoft.com/office/drawing/2014/main" id="{479FD262-372B-426E-B4E0-85229DD455AB}"/>
              </a:ext>
            </a:extLst>
          </p:cNvPr>
          <p:cNvSpPr txBox="1"/>
          <p:nvPr/>
        </p:nvSpPr>
        <p:spPr>
          <a:xfrm>
            <a:off x="411480" y="6323189"/>
            <a:ext cx="5924926" cy="12311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 to cart for Virtual will always be N/A due to unique purchase flow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6B3A6A7-7178-442F-A4F8-A3D62FD218B2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64934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>
            <a:extLst>
              <a:ext uri="{FF2B5EF4-FFF2-40B4-BE49-F238E27FC236}">
                <a16:creationId xmlns:a16="http://schemas.microsoft.com/office/drawing/2014/main" id="{E84E5A22-E6A9-4795-81AE-FB95C15FF0AE}"/>
              </a:ext>
            </a:extLst>
          </p:cNvPr>
          <p:cNvSpPr/>
          <p:nvPr/>
        </p:nvSpPr>
        <p:spPr>
          <a:xfrm rot="5400000">
            <a:off x="8051336" y="2431050"/>
            <a:ext cx="5440077" cy="2368801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Object 1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0" name="Object 19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13220" y="211575"/>
            <a:ext cx="9105772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2400">
                <a:solidFill>
                  <a:srgbClr val="2B5681"/>
                </a:solidFill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Executive Summary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" y="883274"/>
            <a:ext cx="265510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Customer Journey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06036" y="5165433"/>
            <a:ext cx="3573915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Efficiency Metrics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12917" y="5537615"/>
            <a:ext cx="121368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Visitor to Lead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344" name="txt_visitors_leads_reg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1811432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2.1%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3039172" y="5537615"/>
            <a:ext cx="1574052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 to Application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348" name="txt_leads_applications_reg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4690679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284.9%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5848714" y="5537615"/>
            <a:ext cx="1955688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 to Approved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353" name="txt_application_approved_reg">
            <a:extLst>
              <a:ext uri="{FF2B5EF4-FFF2-40B4-BE49-F238E27FC236}">
                <a16:creationId xmlns:a16="http://schemas.microsoft.com/office/drawing/2014/main" id="{A535A78F-3472-4AE6-A7B5-FC23A1D7AE6E}"/>
              </a:ext>
            </a:extLst>
          </p:cNvPr>
          <p:cNvSpPr/>
          <p:nvPr/>
        </p:nvSpPr>
        <p:spPr>
          <a:xfrm>
            <a:off x="7861450" y="5514202"/>
            <a:ext cx="980224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35.4%</a:t>
            </a:r>
          </a:p>
        </p:txBody>
      </p:sp>
      <p:cxnSp>
        <p:nvCxnSpPr>
          <p:cNvPr id="177" name="Straight Connector 176"/>
          <p:cNvCxnSpPr/>
          <p:nvPr/>
        </p:nvCxnSpPr>
        <p:spPr>
          <a:xfrm>
            <a:off x="506036" y="4994359"/>
            <a:ext cx="591783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242DF8F-F73B-45A5-B4BD-76E50F196FE3}"/>
              </a:ext>
            </a:extLst>
          </p:cNvPr>
          <p:cNvSpPr txBox="1"/>
          <p:nvPr/>
        </p:nvSpPr>
        <p:spPr>
          <a:xfrm>
            <a:off x="446665" y="1282835"/>
            <a:ext cx="1446718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Overall Journey</a:t>
            </a:r>
          </a:p>
        </p:txBody>
      </p:sp>
      <p:sp>
        <p:nvSpPr>
          <p:cNvPr id="119" name="Freeform 118">
            <a:hlinkClick r:id="" action="ppaction://noaction"/>
          </p:cNvPr>
          <p:cNvSpPr>
            <a:spLocks/>
          </p:cNvSpPr>
          <p:nvPr/>
        </p:nvSpPr>
        <p:spPr bwMode="auto">
          <a:xfrm>
            <a:off x="1435798" y="4032210"/>
            <a:ext cx="1358126" cy="824610"/>
          </a:xfrm>
          <a:custGeom>
            <a:avLst/>
            <a:gdLst>
              <a:gd name="connsiteX0" fmla="*/ 0 w 1581150"/>
              <a:gd name="connsiteY0" fmla="*/ 0 h 816952"/>
              <a:gd name="connsiteX1" fmla="*/ 1579865 w 1581150"/>
              <a:gd name="connsiteY1" fmla="*/ 0 h 816952"/>
              <a:gd name="connsiteX2" fmla="*/ 1579171 w 1581150"/>
              <a:gd name="connsiteY2" fmla="*/ 1461 h 816952"/>
              <a:gd name="connsiteX3" fmla="*/ 1577138 w 1581150"/>
              <a:gd name="connsiteY3" fmla="*/ 5739 h 816952"/>
              <a:gd name="connsiteX4" fmla="*/ 1581150 w 1581150"/>
              <a:gd name="connsiteY4" fmla="*/ 5739 h 816952"/>
              <a:gd name="connsiteX5" fmla="*/ 1225625 w 1581150"/>
              <a:gd name="connsiteY5" fmla="*/ 816952 h 816952"/>
              <a:gd name="connsiteX6" fmla="*/ 355525 w 1581150"/>
              <a:gd name="connsiteY6" fmla="*/ 816952 h 816952"/>
              <a:gd name="connsiteX7" fmla="*/ 0 w 1581150"/>
              <a:gd name="connsiteY7" fmla="*/ 5739 h 816952"/>
              <a:gd name="connsiteX8" fmla="*/ 2727 w 1581150"/>
              <a:gd name="connsiteY8" fmla="*/ 5739 h 81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150" h="816952">
                <a:moveTo>
                  <a:pt x="0" y="0"/>
                </a:moveTo>
                <a:cubicBezTo>
                  <a:pt x="0" y="0"/>
                  <a:pt x="0" y="0"/>
                  <a:pt x="1579865" y="0"/>
                </a:cubicBezTo>
                <a:cubicBezTo>
                  <a:pt x="1579865" y="0"/>
                  <a:pt x="1579865" y="0"/>
                  <a:pt x="1579171" y="1461"/>
                </a:cubicBezTo>
                <a:lnTo>
                  <a:pt x="1577138" y="5739"/>
                </a:lnTo>
                <a:lnTo>
                  <a:pt x="1581150" y="5739"/>
                </a:lnTo>
                <a:cubicBezTo>
                  <a:pt x="1581150" y="5739"/>
                  <a:pt x="1581150" y="5739"/>
                  <a:pt x="1225625" y="816952"/>
                </a:cubicBezTo>
                <a:lnTo>
                  <a:pt x="355525" y="816952"/>
                </a:lnTo>
                <a:cubicBezTo>
                  <a:pt x="355525" y="816952"/>
                  <a:pt x="355525" y="816952"/>
                  <a:pt x="0" y="5739"/>
                </a:cubicBezTo>
                <a:lnTo>
                  <a:pt x="2727" y="57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0" name="Freeform 119"/>
          <p:cNvSpPr>
            <a:spLocks/>
          </p:cNvSpPr>
          <p:nvPr/>
        </p:nvSpPr>
        <p:spPr bwMode="auto">
          <a:xfrm>
            <a:off x="1104050" y="3206980"/>
            <a:ext cx="2021622" cy="925260"/>
          </a:xfrm>
          <a:custGeom>
            <a:avLst/>
            <a:gdLst>
              <a:gd name="connsiteX0" fmla="*/ 0 w 2353600"/>
              <a:gd name="connsiteY0" fmla="*/ 0 h 916666"/>
              <a:gd name="connsiteX1" fmla="*/ 2353600 w 2353600"/>
              <a:gd name="connsiteY1" fmla="*/ 0 h 916666"/>
              <a:gd name="connsiteX2" fmla="*/ 1966733 w 2353600"/>
              <a:gd name="connsiteY2" fmla="*/ 817567 h 916666"/>
              <a:gd name="connsiteX3" fmla="*/ 1240643 w 2353600"/>
              <a:gd name="connsiteY3" fmla="*/ 817567 h 916666"/>
              <a:gd name="connsiteX4" fmla="*/ 1177753 w 2353600"/>
              <a:gd name="connsiteY4" fmla="*/ 916666 h 916666"/>
              <a:gd name="connsiteX5" fmla="*/ 1177481 w 2353600"/>
              <a:gd name="connsiteY5" fmla="*/ 916224 h 916666"/>
              <a:gd name="connsiteX6" fmla="*/ 1177209 w 2353600"/>
              <a:gd name="connsiteY6" fmla="*/ 916666 h 916666"/>
              <a:gd name="connsiteX7" fmla="*/ 1114662 w 2353600"/>
              <a:gd name="connsiteY7" fmla="*/ 817567 h 916666"/>
              <a:gd name="connsiteX8" fmla="*/ 386867 w 2353600"/>
              <a:gd name="connsiteY8" fmla="*/ 817567 h 916666"/>
              <a:gd name="connsiteX9" fmla="*/ 386381 w 2353600"/>
              <a:gd name="connsiteY9" fmla="*/ 816539 h 916666"/>
              <a:gd name="connsiteX10" fmla="*/ 385055 w 2353600"/>
              <a:gd name="connsiteY10" fmla="*/ 816539 h 916666"/>
              <a:gd name="connsiteX11" fmla="*/ 0 w 2353600"/>
              <a:gd name="connsiteY11" fmla="*/ 2266 h 916666"/>
              <a:gd name="connsiteX12" fmla="*/ 1073 w 2353600"/>
              <a:gd name="connsiteY12" fmla="*/ 2266 h 91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53600" h="916666">
                <a:moveTo>
                  <a:pt x="0" y="0"/>
                </a:moveTo>
                <a:lnTo>
                  <a:pt x="2353600" y="0"/>
                </a:lnTo>
                <a:lnTo>
                  <a:pt x="1966733" y="817567"/>
                </a:lnTo>
                <a:lnTo>
                  <a:pt x="1240643" y="817567"/>
                </a:lnTo>
                <a:lnTo>
                  <a:pt x="1177753" y="916666"/>
                </a:lnTo>
                <a:lnTo>
                  <a:pt x="1177481" y="916224"/>
                </a:lnTo>
                <a:lnTo>
                  <a:pt x="1177209" y="916666"/>
                </a:lnTo>
                <a:lnTo>
                  <a:pt x="1114662" y="817567"/>
                </a:lnTo>
                <a:lnTo>
                  <a:pt x="386867" y="817567"/>
                </a:lnTo>
                <a:lnTo>
                  <a:pt x="386381" y="816539"/>
                </a:lnTo>
                <a:lnTo>
                  <a:pt x="385055" y="816539"/>
                </a:lnTo>
                <a:lnTo>
                  <a:pt x="0" y="2266"/>
                </a:lnTo>
                <a:lnTo>
                  <a:pt x="1073" y="2266"/>
                </a:lnTo>
                <a:close/>
              </a:path>
            </a:pathLst>
          </a:custGeom>
          <a:solidFill>
            <a:srgbClr val="9B9B9B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1" name="Freeform 120"/>
          <p:cNvSpPr>
            <a:spLocks/>
          </p:cNvSpPr>
          <p:nvPr/>
        </p:nvSpPr>
        <p:spPr bwMode="auto">
          <a:xfrm>
            <a:off x="775026" y="2381748"/>
            <a:ext cx="2679671" cy="932953"/>
          </a:xfrm>
          <a:custGeom>
            <a:avLst/>
            <a:gdLst>
              <a:gd name="T0" fmla="*/ 0 w 1637"/>
              <a:gd name="T1" fmla="*/ 0 h 485"/>
              <a:gd name="T2" fmla="*/ 201 w 1637"/>
              <a:gd name="T3" fmla="*/ 431 h 485"/>
              <a:gd name="T4" fmla="*/ 785 w 1637"/>
              <a:gd name="T5" fmla="*/ 431 h 485"/>
              <a:gd name="T6" fmla="*/ 820 w 1637"/>
              <a:gd name="T7" fmla="*/ 485 h 485"/>
              <a:gd name="T8" fmla="*/ 851 w 1637"/>
              <a:gd name="T9" fmla="*/ 431 h 485"/>
              <a:gd name="T10" fmla="*/ 1435 w 1637"/>
              <a:gd name="T11" fmla="*/ 431 h 485"/>
              <a:gd name="T12" fmla="*/ 1637 w 1637"/>
              <a:gd name="T13" fmla="*/ 0 h 485"/>
              <a:gd name="T14" fmla="*/ 0 w 1637"/>
              <a:gd name="T15" fmla="*/ 0 h 485"/>
              <a:gd name="T16" fmla="*/ 0 w 1637"/>
              <a:gd name="T17" fmla="*/ 0 h 485"/>
              <a:gd name="T18" fmla="*/ 0 w 1637"/>
              <a:gd name="T19" fmla="*/ 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7" h="485">
                <a:moveTo>
                  <a:pt x="0" y="0"/>
                </a:moveTo>
                <a:lnTo>
                  <a:pt x="201" y="431"/>
                </a:lnTo>
                <a:lnTo>
                  <a:pt x="785" y="431"/>
                </a:lnTo>
                <a:lnTo>
                  <a:pt x="820" y="485"/>
                </a:lnTo>
                <a:lnTo>
                  <a:pt x="851" y="431"/>
                </a:lnTo>
                <a:lnTo>
                  <a:pt x="1435" y="431"/>
                </a:lnTo>
                <a:lnTo>
                  <a:pt x="163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dirty="0"/>
          </a:p>
        </p:txBody>
      </p:sp>
      <p:sp>
        <p:nvSpPr>
          <p:cNvPr id="125" name="Freeform 124"/>
          <p:cNvSpPr>
            <a:spLocks/>
          </p:cNvSpPr>
          <p:nvPr/>
        </p:nvSpPr>
        <p:spPr bwMode="auto">
          <a:xfrm>
            <a:off x="441090" y="1558443"/>
            <a:ext cx="3347541" cy="925260"/>
          </a:xfrm>
          <a:custGeom>
            <a:avLst/>
            <a:gdLst>
              <a:gd name="T0" fmla="*/ 1250 w 1250"/>
              <a:gd name="T1" fmla="*/ 0 h 294"/>
              <a:gd name="T2" fmla="*/ 1126 w 1250"/>
              <a:gd name="T3" fmla="*/ 261 h 294"/>
              <a:gd name="T4" fmla="*/ 646 w 1250"/>
              <a:gd name="T5" fmla="*/ 261 h 294"/>
              <a:gd name="T6" fmla="*/ 626 w 1250"/>
              <a:gd name="T7" fmla="*/ 294 h 294"/>
              <a:gd name="T8" fmla="*/ 605 w 1250"/>
              <a:gd name="T9" fmla="*/ 261 h 294"/>
              <a:gd name="T10" fmla="*/ 125 w 1250"/>
              <a:gd name="T11" fmla="*/ 261 h 294"/>
              <a:gd name="T12" fmla="*/ 55 w 1250"/>
              <a:gd name="T13" fmla="*/ 115 h 294"/>
              <a:gd name="T14" fmla="*/ 55 w 1250"/>
              <a:gd name="T15" fmla="*/ 115 h 294"/>
              <a:gd name="T16" fmla="*/ 0 w 1250"/>
              <a:gd name="T17" fmla="*/ 0 h 294"/>
              <a:gd name="T18" fmla="*/ 135 w 1250"/>
              <a:gd name="T19" fmla="*/ 0 h 294"/>
              <a:gd name="T20" fmla="*/ 135 w 1250"/>
              <a:gd name="T21" fmla="*/ 0 h 294"/>
              <a:gd name="T22" fmla="*/ 626 w 1250"/>
              <a:gd name="T23" fmla="*/ 0 h 294"/>
              <a:gd name="T24" fmla="*/ 1095 w 1250"/>
              <a:gd name="T25" fmla="*/ 0 h 294"/>
              <a:gd name="T26" fmla="*/ 1095 w 1250"/>
              <a:gd name="T27" fmla="*/ 0 h 294"/>
              <a:gd name="T28" fmla="*/ 1250 w 1250"/>
              <a:gd name="T2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50" h="294">
                <a:moveTo>
                  <a:pt x="1250" y="0"/>
                </a:moveTo>
                <a:cubicBezTo>
                  <a:pt x="1126" y="261"/>
                  <a:pt x="1126" y="261"/>
                  <a:pt x="1126" y="261"/>
                </a:cubicBezTo>
                <a:cubicBezTo>
                  <a:pt x="646" y="261"/>
                  <a:pt x="646" y="261"/>
                  <a:pt x="646" y="261"/>
                </a:cubicBezTo>
                <a:cubicBezTo>
                  <a:pt x="646" y="261"/>
                  <a:pt x="646" y="261"/>
                  <a:pt x="626" y="294"/>
                </a:cubicBezTo>
                <a:cubicBezTo>
                  <a:pt x="626" y="294"/>
                  <a:pt x="626" y="294"/>
                  <a:pt x="605" y="261"/>
                </a:cubicBezTo>
                <a:cubicBezTo>
                  <a:pt x="605" y="261"/>
                  <a:pt x="605" y="261"/>
                  <a:pt x="125" y="261"/>
                </a:cubicBezTo>
                <a:cubicBezTo>
                  <a:pt x="125" y="261"/>
                  <a:pt x="124" y="261"/>
                  <a:pt x="55" y="115"/>
                </a:cubicBezTo>
                <a:cubicBezTo>
                  <a:pt x="55" y="115"/>
                  <a:pt x="55" y="115"/>
                  <a:pt x="55" y="115"/>
                </a:cubicBezTo>
                <a:cubicBezTo>
                  <a:pt x="0" y="0"/>
                  <a:pt x="0" y="0"/>
                  <a:pt x="0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135" y="0"/>
                  <a:pt x="135" y="0"/>
                  <a:pt x="135" y="0"/>
                </a:cubicBezTo>
                <a:cubicBezTo>
                  <a:pt x="626" y="0"/>
                  <a:pt x="626" y="0"/>
                  <a:pt x="626" y="0"/>
                </a:cubicBezTo>
                <a:cubicBezTo>
                  <a:pt x="626" y="0"/>
                  <a:pt x="626" y="0"/>
                  <a:pt x="1095" y="0"/>
                </a:cubicBezTo>
                <a:cubicBezTo>
                  <a:pt x="1095" y="0"/>
                  <a:pt x="1095" y="0"/>
                  <a:pt x="1095" y="0"/>
                </a:cubicBezTo>
                <a:lnTo>
                  <a:pt x="125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26" name="txt_visitors_reg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1988142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510,250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554969" y="1880590"/>
            <a:ext cx="1127387" cy="181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/>
              <a:t>Visitors</a:t>
            </a:r>
          </a:p>
        </p:txBody>
      </p:sp>
      <p:grpSp>
        <p:nvGrpSpPr>
          <p:cNvPr id="128" name="Group 4"/>
          <p:cNvGrpSpPr>
            <a:grpSpLocks noChangeAspect="1"/>
          </p:cNvGrpSpPr>
          <p:nvPr/>
        </p:nvGrpSpPr>
        <p:grpSpPr bwMode="auto">
          <a:xfrm>
            <a:off x="1999625" y="4197511"/>
            <a:ext cx="230472" cy="212989"/>
            <a:chOff x="1229" y="3302"/>
            <a:chExt cx="196" cy="196"/>
          </a:xfrm>
        </p:grpSpPr>
        <p:sp>
          <p:nvSpPr>
            <p:cNvPr id="129" name="Oval 128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1" name="Freeform 130"/>
          <p:cNvSpPr>
            <a:spLocks noEditPoints="1"/>
          </p:cNvSpPr>
          <p:nvPr/>
        </p:nvSpPr>
        <p:spPr bwMode="auto">
          <a:xfrm>
            <a:off x="1997479" y="3368350"/>
            <a:ext cx="234764" cy="214325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chemeClr val="bg1"/>
          </a:solidFill>
          <a:ln w="63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2" name="Group 131"/>
          <p:cNvGrpSpPr/>
          <p:nvPr/>
        </p:nvGrpSpPr>
        <p:grpSpPr>
          <a:xfrm>
            <a:off x="1988371" y="2528651"/>
            <a:ext cx="252982" cy="232293"/>
            <a:chOff x="5972176" y="3303588"/>
            <a:chExt cx="247650" cy="246063"/>
          </a:xfrm>
        </p:grpSpPr>
        <p:sp>
          <p:nvSpPr>
            <p:cNvPr id="133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6" name="Group 8"/>
          <p:cNvGrpSpPr>
            <a:grpSpLocks noChangeAspect="1"/>
          </p:cNvGrpSpPr>
          <p:nvPr/>
        </p:nvGrpSpPr>
        <p:grpSpPr bwMode="auto">
          <a:xfrm>
            <a:off x="1963332" y="1708156"/>
            <a:ext cx="303057" cy="151212"/>
            <a:chOff x="264" y="1506"/>
            <a:chExt cx="213" cy="115"/>
          </a:xfrm>
        </p:grpSpPr>
        <p:sp>
          <p:nvSpPr>
            <p:cNvPr id="137" name="Oval 9"/>
            <p:cNvSpPr>
              <a:spLocks noChangeArrowheads="1"/>
            </p:cNvSpPr>
            <p:nvPr/>
          </p:nvSpPr>
          <p:spPr bwMode="auto">
            <a:xfrm>
              <a:off x="342" y="1506"/>
              <a:ext cx="57" cy="57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10"/>
            <p:cNvSpPr>
              <a:spLocks/>
            </p:cNvSpPr>
            <p:nvPr/>
          </p:nvSpPr>
          <p:spPr bwMode="auto">
            <a:xfrm>
              <a:off x="324" y="1574"/>
              <a:ext cx="93" cy="47"/>
            </a:xfrm>
            <a:custGeom>
              <a:avLst/>
              <a:gdLst>
                <a:gd name="T0" fmla="*/ 0 w 56"/>
                <a:gd name="T1" fmla="*/ 28 h 28"/>
                <a:gd name="T2" fmla="*/ 28 w 56"/>
                <a:gd name="T3" fmla="*/ 0 h 28"/>
                <a:gd name="T4" fmla="*/ 56 w 56"/>
                <a:gd name="T5" fmla="*/ 28 h 28"/>
                <a:gd name="T6" fmla="*/ 0 w 56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8">
                  <a:moveTo>
                    <a:pt x="0" y="28"/>
                  </a:moveTo>
                  <a:cubicBezTo>
                    <a:pt x="0" y="13"/>
                    <a:pt x="13" y="0"/>
                    <a:pt x="28" y="0"/>
                  </a:cubicBezTo>
                  <a:cubicBezTo>
                    <a:pt x="44" y="0"/>
                    <a:pt x="56" y="13"/>
                    <a:pt x="56" y="28"/>
                  </a:cubicBezTo>
                  <a:lnTo>
                    <a:pt x="0" y="28"/>
                  </a:lnTo>
                  <a:close/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11"/>
            <p:cNvSpPr>
              <a:spLocks/>
            </p:cNvSpPr>
            <p:nvPr/>
          </p:nvSpPr>
          <p:spPr bwMode="auto">
            <a:xfrm>
              <a:off x="424" y="1582"/>
              <a:ext cx="53" cy="39"/>
            </a:xfrm>
            <a:custGeom>
              <a:avLst/>
              <a:gdLst>
                <a:gd name="T0" fmla="*/ 4 w 32"/>
                <a:gd name="T1" fmla="*/ 23 h 23"/>
                <a:gd name="T2" fmla="*/ 32 w 32"/>
                <a:gd name="T3" fmla="*/ 23 h 23"/>
                <a:gd name="T4" fmla="*/ 22 w 32"/>
                <a:gd name="T5" fmla="*/ 5 h 23"/>
                <a:gd name="T6" fmla="*/ 0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4" y="23"/>
                  </a:moveTo>
                  <a:cubicBezTo>
                    <a:pt x="32" y="23"/>
                    <a:pt x="32" y="23"/>
                    <a:pt x="32" y="23"/>
                  </a:cubicBezTo>
                  <a:cubicBezTo>
                    <a:pt x="32" y="16"/>
                    <a:pt x="28" y="9"/>
                    <a:pt x="22" y="5"/>
                  </a:cubicBezTo>
                  <a:cubicBezTo>
                    <a:pt x="15" y="1"/>
                    <a:pt x="7" y="0"/>
                    <a:pt x="0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Oval 12"/>
            <p:cNvSpPr>
              <a:spLocks noChangeArrowheads="1"/>
            </p:cNvSpPr>
            <p:nvPr/>
          </p:nvSpPr>
          <p:spPr bwMode="auto">
            <a:xfrm>
              <a:off x="41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Freeform 13"/>
            <p:cNvSpPr>
              <a:spLocks/>
            </p:cNvSpPr>
            <p:nvPr/>
          </p:nvSpPr>
          <p:spPr bwMode="auto">
            <a:xfrm>
              <a:off x="264" y="1582"/>
              <a:ext cx="53" cy="39"/>
            </a:xfrm>
            <a:custGeom>
              <a:avLst/>
              <a:gdLst>
                <a:gd name="T0" fmla="*/ 28 w 32"/>
                <a:gd name="T1" fmla="*/ 23 h 23"/>
                <a:gd name="T2" fmla="*/ 0 w 32"/>
                <a:gd name="T3" fmla="*/ 23 h 23"/>
                <a:gd name="T4" fmla="*/ 10 w 32"/>
                <a:gd name="T5" fmla="*/ 5 h 23"/>
                <a:gd name="T6" fmla="*/ 32 w 32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3">
                  <a:moveTo>
                    <a:pt x="28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16"/>
                    <a:pt x="4" y="9"/>
                    <a:pt x="10" y="5"/>
                  </a:cubicBezTo>
                  <a:cubicBezTo>
                    <a:pt x="17" y="1"/>
                    <a:pt x="25" y="0"/>
                    <a:pt x="32" y="4"/>
                  </a:cubicBezTo>
                </a:path>
              </a:pathLst>
            </a:cu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Oval 14"/>
            <p:cNvSpPr>
              <a:spLocks noChangeArrowheads="1"/>
            </p:cNvSpPr>
            <p:nvPr/>
          </p:nvSpPr>
          <p:spPr bwMode="auto">
            <a:xfrm>
              <a:off x="279" y="1530"/>
              <a:ext cx="43" cy="44"/>
            </a:xfrm>
            <a:prstGeom prst="ellipse">
              <a:avLst/>
            </a:prstGeom>
            <a:no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xt_leads_reg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2875808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10,944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1554969" y="2777755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Leads</a:t>
            </a:r>
          </a:p>
        </p:txBody>
      </p:sp>
      <p:sp>
        <p:nvSpPr>
          <p:cNvPr id="147" name="txt_total_app_reg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3698757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31,176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1554969" y="3600703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150" name="txt_tot_approved_reg">
            <a:extLst>
              <a:ext uri="{FF2B5EF4-FFF2-40B4-BE49-F238E27FC236}">
                <a16:creationId xmlns:a16="http://schemas.microsoft.com/office/drawing/2014/main" id="{E9DADD63-F1D0-42B4-9058-233D318D2069}"/>
              </a:ext>
            </a:extLst>
          </p:cNvPr>
          <p:cNvSpPr/>
          <p:nvPr/>
        </p:nvSpPr>
        <p:spPr>
          <a:xfrm>
            <a:off x="1233182" y="4521061"/>
            <a:ext cx="177096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</a:rPr>
              <a:t>11,037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1554969" y="4423006"/>
            <a:ext cx="1127387" cy="14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Approvals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177925" y="1099441"/>
            <a:ext cx="1609011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800"/>
              </a:spcBef>
            </a:pPr>
            <a:r>
              <a:rPr lang="en-US" dirty="0">
                <a:solidFill>
                  <a:schemeClr val="bg1"/>
                </a:solidFill>
              </a:rPr>
              <a:t>Key Insights</a:t>
            </a:r>
          </a:p>
        </p:txBody>
      </p:sp>
      <p:sp>
        <p:nvSpPr>
          <p:cNvPr id="89" name="summary_third_insight_reg"/>
          <p:cNvSpPr txBox="1"/>
          <p:nvPr/>
        </p:nvSpPr>
        <p:spPr>
          <a:xfrm>
            <a:off x="9687600" y="4769933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1" name="focus_product_metric_reg"/>
          <p:cNvSpPr txBox="1"/>
          <p:nvPr/>
        </p:nvSpPr>
        <p:spPr>
          <a:xfrm>
            <a:off x="9916000" y="4796440"/>
            <a:ext cx="1834910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maintaining Product Purchase Rate for Prod C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3" name="summary_first_insight_reg"/>
          <p:cNvSpPr txBox="1"/>
          <p:nvPr/>
        </p:nvSpPr>
        <p:spPr>
          <a:xfrm>
            <a:off x="9687600" y="1625797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6" name="summary_second_insight_reg"/>
          <p:cNvSpPr txBox="1"/>
          <p:nvPr/>
        </p:nvSpPr>
        <p:spPr>
          <a:xfrm>
            <a:off x="9687600" y="3498879"/>
            <a:ext cx="280916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4" name="focus_dropout_reg"/>
          <p:cNvSpPr txBox="1"/>
          <p:nvPr/>
        </p:nvSpPr>
        <p:spPr>
          <a:xfrm>
            <a:off x="9920909" y="1652301"/>
            <a:ext cx="2034867" cy="147732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Group B has Visitor to Leads Ratio of 2.1% over time. It has not varied much and is 2.5% in May'21 vs. 2.5% in Apr'21 (*Monthly percentage calculations are 3 months rolling). Focus on improving Visitor to Leads Ratio</a:t>
            </a:r>
          </a:p>
        </p:txBody>
      </p:sp>
      <p:sp>
        <p:nvSpPr>
          <p:cNvPr id="87" name="focus_change_reg"/>
          <p:cNvSpPr txBox="1"/>
          <p:nvPr/>
        </p:nvSpPr>
        <p:spPr>
          <a:xfrm>
            <a:off x="9916000" y="3538639"/>
            <a:ext cx="1996808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200" dirty="0">
                <a:solidFill>
                  <a:srgbClr val="FFFFFF"/>
                </a:solidFill>
              </a:rPr>
              <a:t>Focus on improving Visitor to Leads Ratio. It is the lowest  (2.1%) among the  efficiency metrics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518991" y="3461844"/>
            <a:ext cx="2393816" cy="1260361"/>
            <a:chOff x="9237442" y="3461844"/>
            <a:chExt cx="2667832" cy="1260361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9237442" y="3461844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9265322" y="4722205"/>
              <a:ext cx="26399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Data Note">
            <a:extLst>
              <a:ext uri="{FF2B5EF4-FFF2-40B4-BE49-F238E27FC236}">
                <a16:creationId xmlns:a16="http://schemas.microsoft.com/office/drawing/2014/main" id="{1DBCB9FE-B1B6-4A42-B35E-60D694EB72EC}"/>
              </a:ext>
            </a:extLst>
          </p:cNvPr>
          <p:cNvSpPr txBox="1"/>
          <p:nvPr/>
        </p:nvSpPr>
        <p:spPr>
          <a:xfrm>
            <a:off x="411480" y="6144360"/>
            <a:ext cx="2231380" cy="12311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lvl="0">
              <a:spcBef>
                <a:spcPts val="800"/>
              </a:spcBef>
              <a:defRPr/>
            </a:pPr>
            <a:r>
              <a:rPr lang="en-US" sz="800" i="1" dirty="0">
                <a:solidFill>
                  <a:srgbClr val="000000"/>
                </a:solidFill>
              </a:rPr>
              <a:t>Note: The current period of analysis is 2021 YTD</a:t>
            </a:r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99CA4B48-0EC2-490D-9625-292145356755}"/>
              </a:ext>
            </a:extLst>
          </p:cNvPr>
          <p:cNvSpPr/>
          <p:nvPr/>
        </p:nvSpPr>
        <p:spPr>
          <a:xfrm>
            <a:off x="7404554" y="413771"/>
            <a:ext cx="4551226" cy="347472"/>
          </a:xfrm>
          <a:custGeom>
            <a:avLst/>
            <a:gdLst>
              <a:gd name="connsiteX0" fmla="*/ 0 w 4551226"/>
              <a:gd name="connsiteY0" fmla="*/ 0 h 379027"/>
              <a:gd name="connsiteX1" fmla="*/ 4551226 w 4551226"/>
              <a:gd name="connsiteY1" fmla="*/ 0 h 379027"/>
              <a:gd name="connsiteX2" fmla="*/ 4551226 w 4551226"/>
              <a:gd name="connsiteY2" fmla="*/ 379027 h 379027"/>
              <a:gd name="connsiteX3" fmla="*/ 0 w 4551226"/>
              <a:gd name="connsiteY3" fmla="*/ 379027 h 37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226" h="379027">
                <a:moveTo>
                  <a:pt x="0" y="0"/>
                </a:moveTo>
                <a:lnTo>
                  <a:pt x="4551226" y="0"/>
                </a:lnTo>
                <a:lnTo>
                  <a:pt x="4551226" y="379027"/>
                </a:lnTo>
                <a:lnTo>
                  <a:pt x="0" y="3790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tIns="45720" bIns="0">
            <a:noAutofit/>
          </a:bodyPr>
          <a:lstStyle/>
          <a:p>
            <a:pPr lvl="0" algn="ctr">
              <a:defRPr/>
            </a:pPr>
            <a:endParaRPr lang="en-US" sz="1100" dirty="0">
              <a:solidFill>
                <a:srgbClr val="2B5681"/>
              </a:solidFill>
            </a:endParaRPr>
          </a:p>
        </p:txBody>
      </p:sp>
      <p:sp>
        <p:nvSpPr>
          <p:cNvPr id="208" name="Rectangle 207">
            <a:hlinkClick r:id="rId6" action="ppaction://hlinksldjump"/>
            <a:extLst>
              <a:ext uri="{FF2B5EF4-FFF2-40B4-BE49-F238E27FC236}">
                <a16:creationId xmlns:a16="http://schemas.microsoft.com/office/drawing/2014/main" id="{BBE52390-7DA3-4204-BD38-10A3F1A2F8B4}"/>
              </a:ext>
            </a:extLst>
          </p:cNvPr>
          <p:cNvSpPr/>
          <p:nvPr/>
        </p:nvSpPr>
        <p:spPr>
          <a:xfrm flipH="1">
            <a:off x="7404552" y="413770"/>
            <a:ext cx="1166399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Universe</a:t>
            </a:r>
          </a:p>
        </p:txBody>
      </p:sp>
      <p:sp>
        <p:nvSpPr>
          <p:cNvPr id="209" name="Rectangle 208">
            <a:hlinkClick r:id="rId7" action="ppaction://hlinksldjump"/>
            <a:extLst>
              <a:ext uri="{FF2B5EF4-FFF2-40B4-BE49-F238E27FC236}">
                <a16:creationId xmlns:a16="http://schemas.microsoft.com/office/drawing/2014/main" id="{2440153B-2EB2-4F45-AFF5-3354763B83B0}"/>
              </a:ext>
            </a:extLst>
          </p:cNvPr>
          <p:cNvSpPr/>
          <p:nvPr/>
        </p:nvSpPr>
        <p:spPr>
          <a:xfrm>
            <a:off x="8585134" y="413770"/>
            <a:ext cx="105560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A</a:t>
            </a:r>
          </a:p>
        </p:txBody>
      </p:sp>
      <p:sp>
        <p:nvSpPr>
          <p:cNvPr id="210" name="Rectangle 209">
            <a:hlinkClick r:id="rId8" action="ppaction://hlinksldjump"/>
            <a:extLst>
              <a:ext uri="{FF2B5EF4-FFF2-40B4-BE49-F238E27FC236}">
                <a16:creationId xmlns:a16="http://schemas.microsoft.com/office/drawing/2014/main" id="{8762E4A7-3EA7-45CF-AFCE-A5B29C8B2503}"/>
              </a:ext>
            </a:extLst>
          </p:cNvPr>
          <p:cNvSpPr/>
          <p:nvPr/>
        </p:nvSpPr>
        <p:spPr>
          <a:xfrm>
            <a:off x="9639405" y="413770"/>
            <a:ext cx="970506" cy="34747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Group B</a:t>
            </a:r>
          </a:p>
        </p:txBody>
      </p:sp>
      <p:sp>
        <p:nvSpPr>
          <p:cNvPr id="211" name="Rectangle 210">
            <a:hlinkClick r:id="rId9" action="ppaction://hlinksldjump"/>
            <a:extLst>
              <a:ext uri="{FF2B5EF4-FFF2-40B4-BE49-F238E27FC236}">
                <a16:creationId xmlns:a16="http://schemas.microsoft.com/office/drawing/2014/main" id="{34EFC3D8-8357-4F39-904C-9D71B1C40EDF}"/>
              </a:ext>
            </a:extLst>
          </p:cNvPr>
          <p:cNvSpPr/>
          <p:nvPr/>
        </p:nvSpPr>
        <p:spPr>
          <a:xfrm>
            <a:off x="10624093" y="413770"/>
            <a:ext cx="665948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C</a:t>
            </a:r>
          </a:p>
        </p:txBody>
      </p:sp>
      <p:sp>
        <p:nvSpPr>
          <p:cNvPr id="212" name="Rectangle 211">
            <a:hlinkClick r:id="rId10" action="ppaction://hlinksldjump"/>
            <a:extLst>
              <a:ext uri="{FF2B5EF4-FFF2-40B4-BE49-F238E27FC236}">
                <a16:creationId xmlns:a16="http://schemas.microsoft.com/office/drawing/2014/main" id="{E3285077-7DC3-4565-89F6-4181C8D7FD6A}"/>
              </a:ext>
            </a:extLst>
          </p:cNvPr>
          <p:cNvSpPr/>
          <p:nvPr/>
        </p:nvSpPr>
        <p:spPr>
          <a:xfrm>
            <a:off x="11308702" y="413769"/>
            <a:ext cx="647077" cy="347472"/>
          </a:xfrm>
          <a:prstGeom prst="rect">
            <a:avLst/>
          </a:prstGeom>
          <a:noFill/>
        </p:spPr>
        <p:txBody>
          <a:bodyPr wrap="none" tIns="45720" bIns="0" anchor="ctr" anchorCtr="0">
            <a:noAutofit/>
          </a:bodyPr>
          <a:lstStyle/>
          <a:p>
            <a:pPr algn="ctr"/>
            <a:r>
              <a:rPr lang="en-US" sz="1000" dirty="0">
                <a:solidFill>
                  <a:srgbClr val="5A5A5A"/>
                </a:solidFill>
              </a:rPr>
              <a:t>Group D</a:t>
            </a:r>
          </a:p>
        </p:txBody>
      </p:sp>
      <p:cxnSp>
        <p:nvCxnSpPr>
          <p:cNvPr id="107" name="Straight Connector 106"/>
          <p:cNvCxnSpPr>
            <a:cxnSpLocks/>
          </p:cNvCxnSpPr>
          <p:nvPr/>
        </p:nvCxnSpPr>
        <p:spPr>
          <a:xfrm flipH="1">
            <a:off x="3948430" y="3190064"/>
            <a:ext cx="475361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941544" y="2039815"/>
            <a:ext cx="1694282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Self-Service Journey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941544" y="3552593"/>
            <a:ext cx="1781110" cy="1846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Rep-Assisted Journey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153" name="txt_self_service_approvals_reg"/>
          <p:cNvSpPr/>
          <p:nvPr/>
        </p:nvSpPr>
        <p:spPr>
          <a:xfrm>
            <a:off x="7922906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10,000</a:t>
            </a:r>
          </a:p>
        </p:txBody>
      </p:sp>
      <p:grpSp>
        <p:nvGrpSpPr>
          <p:cNvPr id="154" name="Group 4"/>
          <p:cNvGrpSpPr>
            <a:grpSpLocks noChangeAspect="1"/>
          </p:cNvGrpSpPr>
          <p:nvPr/>
        </p:nvGrpSpPr>
        <p:grpSpPr bwMode="auto">
          <a:xfrm>
            <a:off x="7524728" y="2458886"/>
            <a:ext cx="280673" cy="280673"/>
            <a:chOff x="1229" y="3302"/>
            <a:chExt cx="196" cy="196"/>
          </a:xfrm>
        </p:grpSpPr>
        <p:sp>
          <p:nvSpPr>
            <p:cNvPr id="155" name="Oval 154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42" name="txt_self_service_applications_reg"/>
          <p:cNvSpPr/>
          <p:nvPr/>
        </p:nvSpPr>
        <p:spPr>
          <a:xfrm>
            <a:off x="6158739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29,194</a:t>
            </a:r>
          </a:p>
        </p:txBody>
      </p:sp>
      <p:sp>
        <p:nvSpPr>
          <p:cNvPr id="144" name="Freeform 143"/>
          <p:cNvSpPr>
            <a:spLocks noEditPoints="1"/>
          </p:cNvSpPr>
          <p:nvPr/>
        </p:nvSpPr>
        <p:spPr bwMode="auto">
          <a:xfrm>
            <a:off x="5755334" y="2455840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2416345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16" name="txt_self_service_leads_reg"/>
          <p:cNvSpPr/>
          <p:nvPr/>
        </p:nvSpPr>
        <p:spPr>
          <a:xfrm>
            <a:off x="4389344" y="2581313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9,741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3963754" y="2471116"/>
            <a:ext cx="308085" cy="306111"/>
            <a:chOff x="5972176" y="3303588"/>
            <a:chExt cx="247650" cy="246063"/>
          </a:xfrm>
        </p:grpSpPr>
        <p:sp>
          <p:nvSpPr>
            <p:cNvPr id="118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7922906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Approvals</a:t>
            </a:r>
            <a:endParaRPr lang="en-US" sz="1200" b="1" dirty="0">
              <a:solidFill>
                <a:srgbClr val="FF6600"/>
              </a:solidFill>
            </a:endParaRPr>
          </a:p>
        </p:txBody>
      </p:sp>
      <p:sp>
        <p:nvSpPr>
          <p:cNvPr id="171" name="txt_rep_assisted_approvals_reg"/>
          <p:cNvSpPr/>
          <p:nvPr/>
        </p:nvSpPr>
        <p:spPr>
          <a:xfrm>
            <a:off x="7922906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10,113</a:t>
            </a:r>
          </a:p>
        </p:txBody>
      </p:sp>
      <p:grpSp>
        <p:nvGrpSpPr>
          <p:cNvPr id="172" name="Group 4"/>
          <p:cNvGrpSpPr>
            <a:grpSpLocks noChangeAspect="1"/>
          </p:cNvGrpSpPr>
          <p:nvPr/>
        </p:nvGrpSpPr>
        <p:grpSpPr bwMode="auto">
          <a:xfrm>
            <a:off x="7524728" y="3976340"/>
            <a:ext cx="280673" cy="280673"/>
            <a:chOff x="1229" y="3302"/>
            <a:chExt cx="196" cy="196"/>
          </a:xfrm>
        </p:grpSpPr>
        <p:sp>
          <p:nvSpPr>
            <p:cNvPr id="173" name="Oval 172"/>
            <p:cNvSpPr>
              <a:spLocks noChangeArrowheads="1"/>
            </p:cNvSpPr>
            <p:nvPr/>
          </p:nvSpPr>
          <p:spPr bwMode="auto">
            <a:xfrm>
              <a:off x="1229" y="3302"/>
              <a:ext cx="196" cy="196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Freeform 6"/>
            <p:cNvSpPr>
              <a:spLocks/>
            </p:cNvSpPr>
            <p:nvPr/>
          </p:nvSpPr>
          <p:spPr bwMode="auto">
            <a:xfrm>
              <a:off x="1282" y="3371"/>
              <a:ext cx="90" cy="70"/>
            </a:xfrm>
            <a:custGeom>
              <a:avLst/>
              <a:gdLst>
                <a:gd name="T0" fmla="*/ 22 w 22"/>
                <a:gd name="T1" fmla="*/ 0 h 17"/>
                <a:gd name="T2" fmla="*/ 10 w 22"/>
                <a:gd name="T3" fmla="*/ 16 h 17"/>
                <a:gd name="T4" fmla="*/ 8 w 22"/>
                <a:gd name="T5" fmla="*/ 17 h 17"/>
                <a:gd name="T6" fmla="*/ 6 w 22"/>
                <a:gd name="T7" fmla="*/ 16 h 17"/>
                <a:gd name="T8" fmla="*/ 0 w 22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9" y="17"/>
                    <a:pt x="8" y="17"/>
                  </a:cubicBezTo>
                  <a:cubicBezTo>
                    <a:pt x="7" y="17"/>
                    <a:pt x="6" y="16"/>
                    <a:pt x="6" y="16"/>
                  </a:cubicBezTo>
                  <a:cubicBezTo>
                    <a:pt x="0" y="10"/>
                    <a:pt x="0" y="10"/>
                    <a:pt x="0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6158739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68" name="txt_rep_assisted_applications_reg"/>
          <p:cNvSpPr/>
          <p:nvPr/>
        </p:nvSpPr>
        <p:spPr>
          <a:xfrm>
            <a:off x="6158739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30,280</a:t>
            </a:r>
          </a:p>
        </p:txBody>
      </p:sp>
      <p:sp>
        <p:nvSpPr>
          <p:cNvPr id="169" name="Freeform 168"/>
          <p:cNvSpPr>
            <a:spLocks noEditPoints="1"/>
          </p:cNvSpPr>
          <p:nvPr/>
        </p:nvSpPr>
        <p:spPr bwMode="auto">
          <a:xfrm>
            <a:off x="5755334" y="3973294"/>
            <a:ext cx="285900" cy="282433"/>
          </a:xfrm>
          <a:custGeom>
            <a:avLst/>
            <a:gdLst>
              <a:gd name="T0" fmla="*/ 6 w 89"/>
              <a:gd name="T1" fmla="*/ 88 h 88"/>
              <a:gd name="T2" fmla="*/ 0 w 89"/>
              <a:gd name="T3" fmla="*/ 20 h 88"/>
              <a:gd name="T4" fmla="*/ 11 w 89"/>
              <a:gd name="T5" fmla="*/ 14 h 88"/>
              <a:gd name="T6" fmla="*/ 17 w 89"/>
              <a:gd name="T7" fmla="*/ 0 h 88"/>
              <a:gd name="T8" fmla="*/ 89 w 89"/>
              <a:gd name="T9" fmla="*/ 5 h 88"/>
              <a:gd name="T10" fmla="*/ 83 w 89"/>
              <a:gd name="T11" fmla="*/ 77 h 88"/>
              <a:gd name="T12" fmla="*/ 74 w 89"/>
              <a:gd name="T13" fmla="*/ 82 h 88"/>
              <a:gd name="T14" fmla="*/ 6 w 89"/>
              <a:gd name="T15" fmla="*/ 18 h 88"/>
              <a:gd name="T16" fmla="*/ 4 w 89"/>
              <a:gd name="T17" fmla="*/ 82 h 88"/>
              <a:gd name="T18" fmla="*/ 68 w 89"/>
              <a:gd name="T19" fmla="*/ 84 h 88"/>
              <a:gd name="T20" fmla="*/ 70 w 89"/>
              <a:gd name="T21" fmla="*/ 77 h 88"/>
              <a:gd name="T22" fmla="*/ 11 w 89"/>
              <a:gd name="T23" fmla="*/ 71 h 88"/>
              <a:gd name="T24" fmla="*/ 6 w 89"/>
              <a:gd name="T25" fmla="*/ 18 h 88"/>
              <a:gd name="T26" fmla="*/ 15 w 89"/>
              <a:gd name="T27" fmla="*/ 71 h 88"/>
              <a:gd name="T28" fmla="*/ 83 w 89"/>
              <a:gd name="T29" fmla="*/ 73 h 88"/>
              <a:gd name="T30" fmla="*/ 85 w 89"/>
              <a:gd name="T31" fmla="*/ 5 h 88"/>
              <a:gd name="T32" fmla="*/ 17 w 89"/>
              <a:gd name="T33" fmla="*/ 4 h 88"/>
              <a:gd name="T34" fmla="*/ 15 w 89"/>
              <a:gd name="T35" fmla="*/ 16 h 88"/>
              <a:gd name="T36" fmla="*/ 28 w 89"/>
              <a:gd name="T37" fmla="*/ 62 h 88"/>
              <a:gd name="T38" fmla="*/ 28 w 89"/>
              <a:gd name="T39" fmla="*/ 58 h 88"/>
              <a:gd name="T40" fmla="*/ 50 w 89"/>
              <a:gd name="T41" fmla="*/ 60 h 88"/>
              <a:gd name="T42" fmla="*/ 72 w 89"/>
              <a:gd name="T43" fmla="*/ 48 h 88"/>
              <a:gd name="T44" fmla="*/ 26 w 89"/>
              <a:gd name="T45" fmla="*/ 46 h 88"/>
              <a:gd name="T46" fmla="*/ 72 w 89"/>
              <a:gd name="T47" fmla="*/ 44 h 88"/>
              <a:gd name="T48" fmla="*/ 72 w 89"/>
              <a:gd name="T49" fmla="*/ 48 h 88"/>
              <a:gd name="T50" fmla="*/ 28 w 89"/>
              <a:gd name="T51" fmla="*/ 33 h 88"/>
              <a:gd name="T52" fmla="*/ 28 w 89"/>
              <a:gd name="T53" fmla="*/ 29 h 88"/>
              <a:gd name="T54" fmla="*/ 74 w 89"/>
              <a:gd name="T55" fmla="*/ 31 h 88"/>
              <a:gd name="T56" fmla="*/ 72 w 89"/>
              <a:gd name="T57" fmla="*/ 18 h 88"/>
              <a:gd name="T58" fmla="*/ 26 w 89"/>
              <a:gd name="T59" fmla="*/ 16 h 88"/>
              <a:gd name="T60" fmla="*/ 72 w 89"/>
              <a:gd name="T61" fmla="*/ 14 h 88"/>
              <a:gd name="T62" fmla="*/ 72 w 89"/>
              <a:gd name="T63" fmla="*/ 1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88">
                <a:moveTo>
                  <a:pt x="68" y="88"/>
                </a:moveTo>
                <a:cubicBezTo>
                  <a:pt x="6" y="88"/>
                  <a:pt x="6" y="88"/>
                  <a:pt x="6" y="88"/>
                </a:cubicBezTo>
                <a:cubicBezTo>
                  <a:pt x="3" y="88"/>
                  <a:pt x="0" y="86"/>
                  <a:pt x="0" y="8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6" y="14"/>
                </a:cubicBezTo>
                <a:cubicBezTo>
                  <a:pt x="11" y="14"/>
                  <a:pt x="11" y="14"/>
                  <a:pt x="11" y="14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14" y="0"/>
                  <a:pt x="17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9" y="2"/>
                  <a:pt x="89" y="5"/>
                </a:cubicBezTo>
                <a:cubicBezTo>
                  <a:pt x="89" y="71"/>
                  <a:pt x="89" y="71"/>
                  <a:pt x="89" y="71"/>
                </a:cubicBezTo>
                <a:cubicBezTo>
                  <a:pt x="89" y="75"/>
                  <a:pt x="86" y="77"/>
                  <a:pt x="83" y="77"/>
                </a:cubicBezTo>
                <a:cubicBezTo>
                  <a:pt x="74" y="77"/>
                  <a:pt x="74" y="77"/>
                  <a:pt x="74" y="77"/>
                </a:cubicBezTo>
                <a:cubicBezTo>
                  <a:pt x="74" y="82"/>
                  <a:pt x="74" y="82"/>
                  <a:pt x="74" y="82"/>
                </a:cubicBezTo>
                <a:cubicBezTo>
                  <a:pt x="74" y="86"/>
                  <a:pt x="71" y="88"/>
                  <a:pt x="68" y="88"/>
                </a:cubicBezTo>
                <a:close/>
                <a:moveTo>
                  <a:pt x="6" y="18"/>
                </a:moveTo>
                <a:cubicBezTo>
                  <a:pt x="5" y="18"/>
                  <a:pt x="4" y="19"/>
                  <a:pt x="4" y="20"/>
                </a:cubicBezTo>
                <a:cubicBezTo>
                  <a:pt x="4" y="82"/>
                  <a:pt x="4" y="82"/>
                  <a:pt x="4" y="82"/>
                </a:cubicBezTo>
                <a:cubicBezTo>
                  <a:pt x="4" y="83"/>
                  <a:pt x="5" y="84"/>
                  <a:pt x="6" y="84"/>
                </a:cubicBezTo>
                <a:cubicBezTo>
                  <a:pt x="68" y="84"/>
                  <a:pt x="68" y="84"/>
                  <a:pt x="68" y="84"/>
                </a:cubicBezTo>
                <a:cubicBezTo>
                  <a:pt x="69" y="84"/>
                  <a:pt x="70" y="83"/>
                  <a:pt x="70" y="82"/>
                </a:cubicBezTo>
                <a:cubicBezTo>
                  <a:pt x="70" y="77"/>
                  <a:pt x="70" y="77"/>
                  <a:pt x="70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14" y="77"/>
                  <a:pt x="11" y="75"/>
                  <a:pt x="11" y="71"/>
                </a:cubicBezTo>
                <a:cubicBezTo>
                  <a:pt x="11" y="18"/>
                  <a:pt x="11" y="18"/>
                  <a:pt x="11" y="18"/>
                </a:cubicBezTo>
                <a:lnTo>
                  <a:pt x="6" y="18"/>
                </a:lnTo>
                <a:close/>
                <a:moveTo>
                  <a:pt x="15" y="16"/>
                </a:moveTo>
                <a:cubicBezTo>
                  <a:pt x="15" y="71"/>
                  <a:pt x="15" y="71"/>
                  <a:pt x="15" y="71"/>
                </a:cubicBezTo>
                <a:cubicBezTo>
                  <a:pt x="15" y="72"/>
                  <a:pt x="16" y="73"/>
                  <a:pt x="17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4" y="73"/>
                  <a:pt x="85" y="72"/>
                  <a:pt x="85" y="71"/>
                </a:cubicBezTo>
                <a:cubicBezTo>
                  <a:pt x="85" y="5"/>
                  <a:pt x="85" y="5"/>
                  <a:pt x="85" y="5"/>
                </a:cubicBezTo>
                <a:cubicBezTo>
                  <a:pt x="85" y="5"/>
                  <a:pt x="84" y="4"/>
                  <a:pt x="83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6" y="4"/>
                  <a:pt x="15" y="5"/>
                  <a:pt x="15" y="5"/>
                </a:cubicBezTo>
                <a:lnTo>
                  <a:pt x="15" y="16"/>
                </a:lnTo>
                <a:close/>
                <a:moveTo>
                  <a:pt x="48" y="62"/>
                </a:moveTo>
                <a:cubicBezTo>
                  <a:pt x="28" y="62"/>
                  <a:pt x="28" y="62"/>
                  <a:pt x="28" y="62"/>
                </a:cubicBezTo>
                <a:cubicBezTo>
                  <a:pt x="27" y="62"/>
                  <a:pt x="26" y="62"/>
                  <a:pt x="26" y="60"/>
                </a:cubicBezTo>
                <a:cubicBezTo>
                  <a:pt x="26" y="59"/>
                  <a:pt x="27" y="58"/>
                  <a:pt x="2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50" y="59"/>
                  <a:pt x="50" y="60"/>
                </a:cubicBezTo>
                <a:cubicBezTo>
                  <a:pt x="50" y="62"/>
                  <a:pt x="49" y="62"/>
                  <a:pt x="48" y="62"/>
                </a:cubicBezTo>
                <a:close/>
                <a:moveTo>
                  <a:pt x="72" y="48"/>
                </a:move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6" y="47"/>
                  <a:pt x="26" y="46"/>
                </a:cubicBezTo>
                <a:cubicBezTo>
                  <a:pt x="26" y="45"/>
                  <a:pt x="27" y="44"/>
                  <a:pt x="28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3" y="44"/>
                  <a:pt x="74" y="45"/>
                  <a:pt x="74" y="46"/>
                </a:cubicBezTo>
                <a:cubicBezTo>
                  <a:pt x="74" y="47"/>
                  <a:pt x="73" y="48"/>
                  <a:pt x="72" y="48"/>
                </a:cubicBezTo>
                <a:close/>
                <a:moveTo>
                  <a:pt x="72" y="33"/>
                </a:moveTo>
                <a:cubicBezTo>
                  <a:pt x="28" y="33"/>
                  <a:pt x="28" y="33"/>
                  <a:pt x="28" y="33"/>
                </a:cubicBezTo>
                <a:cubicBezTo>
                  <a:pt x="27" y="33"/>
                  <a:pt x="26" y="32"/>
                  <a:pt x="26" y="31"/>
                </a:cubicBezTo>
                <a:cubicBezTo>
                  <a:pt x="26" y="30"/>
                  <a:pt x="27" y="29"/>
                  <a:pt x="28" y="29"/>
                </a:cubicBezTo>
                <a:cubicBezTo>
                  <a:pt x="72" y="29"/>
                  <a:pt x="72" y="29"/>
                  <a:pt x="72" y="29"/>
                </a:cubicBezTo>
                <a:cubicBezTo>
                  <a:pt x="73" y="29"/>
                  <a:pt x="74" y="30"/>
                  <a:pt x="74" y="31"/>
                </a:cubicBezTo>
                <a:cubicBezTo>
                  <a:pt x="74" y="32"/>
                  <a:pt x="73" y="33"/>
                  <a:pt x="72" y="33"/>
                </a:cubicBezTo>
                <a:close/>
                <a:moveTo>
                  <a:pt x="72" y="18"/>
                </a:moveTo>
                <a:cubicBezTo>
                  <a:pt x="28" y="18"/>
                  <a:pt x="28" y="18"/>
                  <a:pt x="28" y="18"/>
                </a:cubicBezTo>
                <a:cubicBezTo>
                  <a:pt x="27" y="18"/>
                  <a:pt x="26" y="18"/>
                  <a:pt x="26" y="16"/>
                </a:cubicBezTo>
                <a:cubicBezTo>
                  <a:pt x="26" y="15"/>
                  <a:pt x="27" y="14"/>
                  <a:pt x="28" y="14"/>
                </a:cubicBezTo>
                <a:cubicBezTo>
                  <a:pt x="72" y="14"/>
                  <a:pt x="72" y="14"/>
                  <a:pt x="72" y="14"/>
                </a:cubicBezTo>
                <a:cubicBezTo>
                  <a:pt x="73" y="14"/>
                  <a:pt x="74" y="15"/>
                  <a:pt x="74" y="16"/>
                </a:cubicBezTo>
                <a:cubicBezTo>
                  <a:pt x="74" y="18"/>
                  <a:pt x="73" y="18"/>
                  <a:pt x="72" y="18"/>
                </a:cubicBezTo>
                <a:close/>
              </a:path>
            </a:pathLst>
          </a:custGeom>
          <a:solidFill>
            <a:srgbClr val="404040"/>
          </a:solidFill>
          <a:ln w="3175" cap="rnd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45DF2C0-6C9E-4663-A8A9-23E0F988A6F4}"/>
              </a:ext>
            </a:extLst>
          </p:cNvPr>
          <p:cNvSpPr/>
          <p:nvPr/>
        </p:nvSpPr>
        <p:spPr>
          <a:xfrm>
            <a:off x="4389344" y="3933799"/>
            <a:ext cx="728219" cy="161583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Leads 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162" name="txt_rep_assisted_leads_reg"/>
          <p:cNvSpPr/>
          <p:nvPr/>
        </p:nvSpPr>
        <p:spPr>
          <a:xfrm>
            <a:off x="4389344" y="4098767"/>
            <a:ext cx="728219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1" dirty="0">
                <a:solidFill>
                  <a:srgbClr val="228800"/>
                </a:solidFill>
              </a:rPr>
              <a:t>8,861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3963754" y="3988570"/>
            <a:ext cx="308085" cy="306111"/>
            <a:chOff x="5972176" y="3303588"/>
            <a:chExt cx="247650" cy="246063"/>
          </a:xfrm>
        </p:grpSpPr>
        <p:sp>
          <p:nvSpPr>
            <p:cNvPr id="164" name="Oval 17"/>
            <p:cNvSpPr>
              <a:spLocks noChangeArrowheads="1"/>
            </p:cNvSpPr>
            <p:nvPr/>
          </p:nvSpPr>
          <p:spPr bwMode="auto">
            <a:xfrm>
              <a:off x="6002338" y="3303588"/>
              <a:ext cx="90488" cy="90488"/>
            </a:xfrm>
            <a:prstGeom prst="ellipse">
              <a:avLst/>
            </a:pr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auto">
            <a:xfrm>
              <a:off x="5972176" y="3405188"/>
              <a:ext cx="128588" cy="79375"/>
            </a:xfrm>
            <a:custGeom>
              <a:avLst/>
              <a:gdLst>
                <a:gd name="T0" fmla="*/ 36 w 48"/>
                <a:gd name="T1" fmla="*/ 30 h 30"/>
                <a:gd name="T2" fmla="*/ 0 w 48"/>
                <a:gd name="T3" fmla="*/ 30 h 30"/>
                <a:gd name="T4" fmla="*/ 17 w 48"/>
                <a:gd name="T5" fmla="*/ 4 h 30"/>
                <a:gd name="T6" fmla="*/ 48 w 48"/>
                <a:gd name="T7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30">
                  <a:moveTo>
                    <a:pt x="36" y="3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19"/>
                    <a:pt x="7" y="8"/>
                    <a:pt x="17" y="4"/>
                  </a:cubicBezTo>
                  <a:cubicBezTo>
                    <a:pt x="28" y="0"/>
                    <a:pt x="40" y="2"/>
                    <a:pt x="48" y="10"/>
                  </a:cubicBez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auto">
            <a:xfrm>
              <a:off x="6091238" y="3421063"/>
              <a:ext cx="128588" cy="128588"/>
            </a:xfrm>
            <a:custGeom>
              <a:avLst/>
              <a:gdLst>
                <a:gd name="T0" fmla="*/ 27 w 48"/>
                <a:gd name="T1" fmla="*/ 2 h 48"/>
                <a:gd name="T2" fmla="*/ 33 w 48"/>
                <a:gd name="T3" fmla="*/ 15 h 48"/>
                <a:gd name="T4" fmla="*/ 45 w 48"/>
                <a:gd name="T5" fmla="*/ 15 h 48"/>
                <a:gd name="T6" fmla="*/ 48 w 48"/>
                <a:gd name="T7" fmla="*/ 17 h 48"/>
                <a:gd name="T8" fmla="*/ 47 w 48"/>
                <a:gd name="T9" fmla="*/ 20 h 48"/>
                <a:gd name="T10" fmla="*/ 37 w 48"/>
                <a:gd name="T11" fmla="*/ 30 h 48"/>
                <a:gd name="T12" fmla="*/ 42 w 48"/>
                <a:gd name="T13" fmla="*/ 44 h 48"/>
                <a:gd name="T14" fmla="*/ 42 w 48"/>
                <a:gd name="T15" fmla="*/ 47 h 48"/>
                <a:gd name="T16" fmla="*/ 38 w 48"/>
                <a:gd name="T17" fmla="*/ 48 h 48"/>
                <a:gd name="T18" fmla="*/ 24 w 48"/>
                <a:gd name="T19" fmla="*/ 40 h 48"/>
                <a:gd name="T20" fmla="*/ 10 w 48"/>
                <a:gd name="T21" fmla="*/ 48 h 48"/>
                <a:gd name="T22" fmla="*/ 6 w 48"/>
                <a:gd name="T23" fmla="*/ 47 h 48"/>
                <a:gd name="T24" fmla="*/ 6 w 48"/>
                <a:gd name="T25" fmla="*/ 44 h 48"/>
                <a:gd name="T26" fmla="*/ 11 w 48"/>
                <a:gd name="T27" fmla="*/ 30 h 48"/>
                <a:gd name="T28" fmla="*/ 1 w 48"/>
                <a:gd name="T29" fmla="*/ 20 h 48"/>
                <a:gd name="T30" fmla="*/ 0 w 48"/>
                <a:gd name="T31" fmla="*/ 17 h 48"/>
                <a:gd name="T32" fmla="*/ 3 w 48"/>
                <a:gd name="T33" fmla="*/ 15 h 48"/>
                <a:gd name="T34" fmla="*/ 15 w 48"/>
                <a:gd name="T35" fmla="*/ 15 h 48"/>
                <a:gd name="T36" fmla="*/ 21 w 48"/>
                <a:gd name="T37" fmla="*/ 2 h 48"/>
                <a:gd name="T38" fmla="*/ 24 w 48"/>
                <a:gd name="T39" fmla="*/ 0 h 48"/>
                <a:gd name="T40" fmla="*/ 27 w 48"/>
                <a:gd name="T4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48">
                  <a:moveTo>
                    <a:pt x="27" y="2"/>
                  </a:moveTo>
                  <a:cubicBezTo>
                    <a:pt x="33" y="15"/>
                    <a:pt x="33" y="15"/>
                    <a:pt x="33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6" y="15"/>
                    <a:pt x="47" y="16"/>
                    <a:pt x="48" y="17"/>
                  </a:cubicBezTo>
                  <a:cubicBezTo>
                    <a:pt x="48" y="18"/>
                    <a:pt x="48" y="19"/>
                    <a:pt x="47" y="2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6"/>
                    <a:pt x="42" y="47"/>
                  </a:cubicBezTo>
                  <a:cubicBezTo>
                    <a:pt x="41" y="48"/>
                    <a:pt x="39" y="48"/>
                    <a:pt x="38" y="4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6" y="47"/>
                  </a:cubicBezTo>
                  <a:cubicBezTo>
                    <a:pt x="5" y="46"/>
                    <a:pt x="5" y="45"/>
                    <a:pt x="6" y="44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1" y="16"/>
                    <a:pt x="2" y="15"/>
                    <a:pt x="3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1"/>
                    <a:pt x="27" y="2"/>
                  </a:cubicBezTo>
                  <a:close/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DD3FF23D-73A0-44E1-862E-C7FB0F2E7589}"/>
              </a:ext>
            </a:extLst>
          </p:cNvPr>
          <p:cNvSpPr txBox="1"/>
          <p:nvPr/>
        </p:nvSpPr>
        <p:spPr>
          <a:xfrm>
            <a:off x="411480" y="6495898"/>
            <a:ext cx="3127459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Digital Enrollment Partner Internal Executive Deck</a:t>
            </a:r>
          </a:p>
        </p:txBody>
      </p:sp>
    </p:spTree>
    <p:extLst>
      <p:ext uri="{BB962C8B-B14F-4D97-AF65-F5344CB8AC3E}">
        <p14:creationId xmlns:p14="http://schemas.microsoft.com/office/powerpoint/2010/main" val="8969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004677"/>
      </a:dk2>
      <a:lt2>
        <a:srgbClr val="C8C9C7"/>
      </a:lt2>
      <a:accent1>
        <a:srgbClr val="228800"/>
      </a:accent1>
      <a:accent2>
        <a:srgbClr val="636669"/>
      </a:accent2>
      <a:accent3>
        <a:srgbClr val="00A9E0"/>
      </a:accent3>
      <a:accent4>
        <a:srgbClr val="004677"/>
      </a:accent4>
      <a:accent5>
        <a:srgbClr val="88C553"/>
      </a:accent5>
      <a:accent6>
        <a:srgbClr val="FFD100"/>
      </a:accent6>
      <a:hlink>
        <a:srgbClr val="268942"/>
      </a:hlink>
      <a:folHlink>
        <a:srgbClr val="61636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F9DD49E-B382-44C9-AD5B-7BECD6922680}" vid="{B7428A98-D0B6-453A-99AA-45F4A3B0DB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4642</TotalTime>
  <Words>2185</Words>
  <Application>Microsoft Office PowerPoint</Application>
  <PresentationFormat>Widescreen</PresentationFormat>
  <Paragraphs>615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think-cell Slide</vt:lpstr>
      <vt:lpstr>Digital Enrollment Partner Internal Executive Deck</vt:lpstr>
      <vt:lpstr>Report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RR Donnelley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Kavitharani Venni</dc:creator>
  <cp:lastModifiedBy>Anand S</cp:lastModifiedBy>
  <cp:revision>1223</cp:revision>
  <dcterms:created xsi:type="dcterms:W3CDTF">2020-02-18T18:48:38Z</dcterms:created>
  <dcterms:modified xsi:type="dcterms:W3CDTF">2021-07-30T03:12:17Z</dcterms:modified>
</cp:coreProperties>
</file>